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29" r:id="rId2"/>
    <p:sldId id="304" r:id="rId3"/>
    <p:sldId id="257" r:id="rId4"/>
    <p:sldId id="305" r:id="rId5"/>
    <p:sldId id="262" r:id="rId6"/>
    <p:sldId id="315" r:id="rId7"/>
    <p:sldId id="316" r:id="rId8"/>
    <p:sldId id="317" r:id="rId9"/>
    <p:sldId id="362" r:id="rId10"/>
    <p:sldId id="321" r:id="rId11"/>
    <p:sldId id="306" r:id="rId12"/>
    <p:sldId id="307" r:id="rId13"/>
    <p:sldId id="312" r:id="rId14"/>
    <p:sldId id="323" r:id="rId15"/>
    <p:sldId id="324" r:id="rId16"/>
    <p:sldId id="309" r:id="rId17"/>
    <p:sldId id="310" r:id="rId18"/>
    <p:sldId id="263" r:id="rId19"/>
    <p:sldId id="311" r:id="rId20"/>
    <p:sldId id="269" r:id="rId21"/>
    <p:sldId id="270" r:id="rId22"/>
    <p:sldId id="328" r:id="rId23"/>
  </p:sldIdLst>
  <p:sldSz cx="12192000"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74" d="100"/>
          <a:sy n="74" d="100"/>
        </p:scale>
        <p:origin x="36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47F3E51-01DC-46AD-BEDD-C14A703BB2E4}" type="datetimeFigureOut">
              <a:rPr lang="en-US" smtClean="0"/>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3059249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7F3E51-01DC-46AD-BEDD-C14A703BB2E4}" type="datetimeFigureOut">
              <a:rPr lang="en-US" smtClean="0"/>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581834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7F3E51-01DC-46AD-BEDD-C14A703BB2E4}" type="datetimeFigureOut">
              <a:rPr lang="en-US" smtClean="0"/>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074757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7F3E51-01DC-46AD-BEDD-C14A703BB2E4}" type="datetimeFigureOut">
              <a:rPr lang="en-US" smtClean="0"/>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306038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7F3E51-01DC-46AD-BEDD-C14A703BB2E4}" type="datetimeFigureOut">
              <a:rPr lang="en-US" smtClean="0"/>
              <a:t>6/5/2023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1479381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47F3E51-01DC-46AD-BEDD-C14A703BB2E4}" type="datetimeFigureOut">
              <a:rPr lang="en-US" smtClean="0"/>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674373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47F3E51-01DC-46AD-BEDD-C14A703BB2E4}" type="datetimeFigureOut">
              <a:rPr lang="en-US" smtClean="0"/>
              <a:t>6/5/2023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780058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47F3E51-01DC-46AD-BEDD-C14A703BB2E4}" type="datetimeFigureOut">
              <a:rPr lang="en-US" smtClean="0"/>
              <a:t>6/5/2023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957859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7F3E51-01DC-46AD-BEDD-C14A703BB2E4}" type="datetimeFigureOut">
              <a:rPr lang="en-US" smtClean="0"/>
              <a:t>6/5/2023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652835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7F3E51-01DC-46AD-BEDD-C14A703BB2E4}" type="datetimeFigureOut">
              <a:rPr lang="en-US" smtClean="0"/>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341479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7F3E51-01DC-46AD-BEDD-C14A703BB2E4}" type="datetimeFigureOut">
              <a:rPr lang="en-US" smtClean="0"/>
              <a:t>6/5/2023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30A619-395B-494A-921A-B0715B932412}" type="slidenum">
              <a:rPr lang="en-US" smtClean="0"/>
              <a:t>‹#›</a:t>
            </a:fld>
            <a:endParaRPr lang="en-US"/>
          </a:p>
        </p:txBody>
      </p:sp>
    </p:spTree>
    <p:extLst>
      <p:ext uri="{BB962C8B-B14F-4D97-AF65-F5344CB8AC3E}">
        <p14:creationId xmlns:p14="http://schemas.microsoft.com/office/powerpoint/2010/main" val="2865155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7F3E51-01DC-46AD-BEDD-C14A703BB2E4}" type="datetimeFigureOut">
              <a:rPr lang="en-US" smtClean="0"/>
              <a:t>6/5/2023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30A619-395B-494A-921A-B0715B932412}" type="slidenum">
              <a:rPr lang="en-US" smtClean="0"/>
              <a:t>‹#›</a:t>
            </a:fld>
            <a:endParaRPr lang="en-US"/>
          </a:p>
        </p:txBody>
      </p:sp>
    </p:spTree>
    <p:extLst>
      <p:ext uri="{BB962C8B-B14F-4D97-AF65-F5344CB8AC3E}">
        <p14:creationId xmlns:p14="http://schemas.microsoft.com/office/powerpoint/2010/main" val="481755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u="none"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u="none"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qualitysafety.bmj.com/content/qhc/22/Suppl_2/ii21.full.pdf"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medscape.com/slideshow/2019-lifestyle-burnout-depression-6011056#6"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hyperlink" Target="https://en.wikipedia.org/wiki/Minneapolis" TargetMode="External"/><Relationship Id="rId3" Type="http://schemas.openxmlformats.org/officeDocument/2006/relationships/hyperlink" Target="https://en.wikipedia.org/wiki/Chicago" TargetMode="External"/><Relationship Id="rId7" Type="http://schemas.openxmlformats.org/officeDocument/2006/relationships/hyperlink" Target="https://en.wikipedia.org/wiki/Miami" TargetMode="External"/><Relationship Id="rId2" Type="http://schemas.openxmlformats.org/officeDocument/2006/relationships/hyperlink" Target="https://en.wikipedia.org/wiki/Unwarranted_variation" TargetMode="External"/><Relationship Id="rId1" Type="http://schemas.openxmlformats.org/officeDocument/2006/relationships/slideLayout" Target="../slideLayouts/slideLayout2.xml"/><Relationship Id="rId6" Type="http://schemas.openxmlformats.org/officeDocument/2006/relationships/hyperlink" Target="https://en.wikipedia.org/wiki/Albuquerque" TargetMode="External"/><Relationship Id="rId5" Type="http://schemas.openxmlformats.org/officeDocument/2006/relationships/hyperlink" Target="https://en.wikipedia.org/wiki/Bloomington,_Indiana" TargetMode="External"/><Relationship Id="rId4" Type="http://schemas.openxmlformats.org/officeDocument/2006/relationships/hyperlink" Target="https://en.wikipedia.org/wiki/Fort_Lauderdale"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nhcps.com/online-symptom-checkers-evolution-of-self-diagnosis-is-upon-us/" TargetMode="External"/><Relationship Id="rId7" Type="http://schemas.openxmlformats.org/officeDocument/2006/relationships/image" Target="../media/image20.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oi.org/10.31478/201810a" TargetMode="External"/><Relationship Id="rId2" Type="http://schemas.openxmlformats.org/officeDocument/2006/relationships/hyperlink" Target="https://www.cnbc.com/2018/02/22/medical-errors-third-leading-cause-of-death-in-america.html" TargetMode="External"/><Relationship Id="rId1" Type="http://schemas.openxmlformats.org/officeDocument/2006/relationships/slideLayout" Target="../slideLayouts/slideLayout2.xml"/><Relationship Id="rId5" Type="http://schemas.openxmlformats.org/officeDocument/2006/relationships/hyperlink" Target="https://www.americashealthrankings.org/learn/reports/2018-annual-report/findings-international-comparison" TargetMode="External"/><Relationship Id="rId4" Type="http://schemas.openxmlformats.org/officeDocument/2006/relationships/hyperlink" Target="https://nam.edu/a-vision-for-a-person-centered-health-information-syste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milyjerryfoundation.org/"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betsylehmancenterma.gov/"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bostonglobe.com/metro/2014/06/29/overlooked-lung-cancer-results-million-verdict-against-radiologist/rbFZ4e94nIeH57r46ixVSL/story.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AI in Health</a:t>
            </a:r>
          </a:p>
        </p:txBody>
      </p:sp>
      <p:sp>
        <p:nvSpPr>
          <p:cNvPr id="3" name="Subtitle 2"/>
          <p:cNvSpPr>
            <a:spLocks noGrp="1"/>
          </p:cNvSpPr>
          <p:nvPr>
            <p:ph type="subTitle" idx="1"/>
          </p:nvPr>
        </p:nvSpPr>
        <p:spPr/>
        <p:txBody>
          <a:bodyPr/>
          <a:lstStyle/>
          <a:p>
            <a:r>
              <a:rPr lang="en-US" dirty="0"/>
              <a:t>Introduction</a:t>
            </a:r>
          </a:p>
        </p:txBody>
      </p:sp>
    </p:spTree>
    <p:extLst>
      <p:ext uri="{BB962C8B-B14F-4D97-AF65-F5344CB8AC3E}">
        <p14:creationId xmlns:p14="http://schemas.microsoft.com/office/powerpoint/2010/main" val="1977204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C8841D-A750-4062-ACE6-38103539FEBD}"/>
              </a:ext>
            </a:extLst>
          </p:cNvPr>
          <p:cNvPicPr>
            <a:picLocks noGrp="1" noChangeAspect="1"/>
          </p:cNvPicPr>
          <p:nvPr>
            <p:ph idx="1"/>
          </p:nvPr>
        </p:nvPicPr>
        <p:blipFill>
          <a:blip r:embed="rId2"/>
          <a:stretch>
            <a:fillRect/>
          </a:stretch>
        </p:blipFill>
        <p:spPr>
          <a:xfrm>
            <a:off x="1132738" y="1273552"/>
            <a:ext cx="9153525" cy="3267075"/>
          </a:xfrm>
          <a:prstGeom prst="rect">
            <a:avLst/>
          </a:prstGeom>
        </p:spPr>
      </p:pic>
      <p:sp>
        <p:nvSpPr>
          <p:cNvPr id="5" name="TextBox 4">
            <a:extLst>
              <a:ext uri="{FF2B5EF4-FFF2-40B4-BE49-F238E27FC236}">
                <a16:creationId xmlns:a16="http://schemas.microsoft.com/office/drawing/2014/main" id="{64093BDE-D470-478C-8CB4-C9BEF6B11532}"/>
              </a:ext>
            </a:extLst>
          </p:cNvPr>
          <p:cNvSpPr txBox="1"/>
          <p:nvPr/>
        </p:nvSpPr>
        <p:spPr>
          <a:xfrm>
            <a:off x="2554663" y="4939646"/>
            <a:ext cx="6853287" cy="369332"/>
          </a:xfrm>
          <a:prstGeom prst="rect">
            <a:avLst/>
          </a:prstGeom>
          <a:noFill/>
        </p:spPr>
        <p:txBody>
          <a:bodyPr wrap="square" rtlCol="0">
            <a:spAutoFit/>
          </a:bodyPr>
          <a:lstStyle/>
          <a:p>
            <a:r>
              <a:rPr lang="en-US" dirty="0">
                <a:hlinkClick r:id="rId3"/>
              </a:rPr>
              <a:t>https://qualitysafety.bmj.com/content/qhc/22/Suppl_2/ii21.full.pdf</a:t>
            </a:r>
            <a:endParaRPr lang="en-US" dirty="0"/>
          </a:p>
        </p:txBody>
      </p:sp>
    </p:spTree>
    <p:extLst>
      <p:ext uri="{BB962C8B-B14F-4D97-AF65-F5344CB8AC3E}">
        <p14:creationId xmlns:p14="http://schemas.microsoft.com/office/powerpoint/2010/main" val="3595567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FCBF1-5D48-45E3-ADE0-3092A24BC224}"/>
              </a:ext>
            </a:extLst>
          </p:cNvPr>
          <p:cNvSpPr>
            <a:spLocks noGrp="1"/>
          </p:cNvSpPr>
          <p:nvPr>
            <p:ph type="title"/>
          </p:nvPr>
        </p:nvSpPr>
        <p:spPr/>
        <p:txBody>
          <a:bodyPr/>
          <a:lstStyle/>
          <a:p>
            <a:r>
              <a:rPr lang="en-US" dirty="0"/>
              <a:t>2 words about doctors from patients</a:t>
            </a:r>
          </a:p>
        </p:txBody>
      </p:sp>
      <p:pic>
        <p:nvPicPr>
          <p:cNvPr id="4" name="Content Placeholder 3">
            <a:extLst>
              <a:ext uri="{FF2B5EF4-FFF2-40B4-BE49-F238E27FC236}">
                <a16:creationId xmlns:a16="http://schemas.microsoft.com/office/drawing/2014/main" id="{C453E937-BC72-4911-83B5-6B455FCC21B2}"/>
              </a:ext>
            </a:extLst>
          </p:cNvPr>
          <p:cNvPicPr>
            <a:picLocks noGrp="1" noChangeAspect="1"/>
          </p:cNvPicPr>
          <p:nvPr>
            <p:ph idx="1"/>
          </p:nvPr>
        </p:nvPicPr>
        <p:blipFill>
          <a:blip r:embed="rId2"/>
          <a:stretch>
            <a:fillRect/>
          </a:stretch>
        </p:blipFill>
        <p:spPr>
          <a:xfrm>
            <a:off x="1115750" y="1522732"/>
            <a:ext cx="2249619" cy="2021746"/>
          </a:xfrm>
          <a:prstGeom prst="rect">
            <a:avLst/>
          </a:prstGeom>
        </p:spPr>
      </p:pic>
      <p:pic>
        <p:nvPicPr>
          <p:cNvPr id="5" name="Picture 4">
            <a:extLst>
              <a:ext uri="{FF2B5EF4-FFF2-40B4-BE49-F238E27FC236}">
                <a16:creationId xmlns:a16="http://schemas.microsoft.com/office/drawing/2014/main" id="{7567B9AC-98F2-4070-B9D7-8984AE650C22}"/>
              </a:ext>
            </a:extLst>
          </p:cNvPr>
          <p:cNvPicPr>
            <a:picLocks noChangeAspect="1"/>
          </p:cNvPicPr>
          <p:nvPr/>
        </p:nvPicPr>
        <p:blipFill>
          <a:blip r:embed="rId3"/>
          <a:stretch>
            <a:fillRect/>
          </a:stretch>
        </p:blipFill>
        <p:spPr>
          <a:xfrm>
            <a:off x="4326903" y="1913641"/>
            <a:ext cx="7693376" cy="4762590"/>
          </a:xfrm>
          <a:prstGeom prst="rect">
            <a:avLst/>
          </a:prstGeom>
        </p:spPr>
      </p:pic>
      <p:sp>
        <p:nvSpPr>
          <p:cNvPr id="6" name="TextBox 5">
            <a:extLst>
              <a:ext uri="{FF2B5EF4-FFF2-40B4-BE49-F238E27FC236}">
                <a16:creationId xmlns:a16="http://schemas.microsoft.com/office/drawing/2014/main" id="{DFD32F26-B37B-4316-966E-BE9A32979317}"/>
              </a:ext>
            </a:extLst>
          </p:cNvPr>
          <p:cNvSpPr txBox="1"/>
          <p:nvPr/>
        </p:nvSpPr>
        <p:spPr>
          <a:xfrm>
            <a:off x="273377" y="3959257"/>
            <a:ext cx="3930977" cy="923330"/>
          </a:xfrm>
          <a:prstGeom prst="rect">
            <a:avLst/>
          </a:prstGeom>
          <a:noFill/>
        </p:spPr>
        <p:txBody>
          <a:bodyPr wrap="square" rtlCol="0">
            <a:spAutoFit/>
          </a:bodyPr>
          <a:lstStyle/>
          <a:p>
            <a:r>
              <a:rPr lang="en-US" dirty="0"/>
              <a:t>Length of clinical visit:</a:t>
            </a:r>
          </a:p>
          <a:p>
            <a:pPr marL="285750" indent="-285750">
              <a:buFontTx/>
              <a:buChar char="-"/>
            </a:pPr>
            <a:r>
              <a:rPr lang="en-US" dirty="0"/>
              <a:t>US: 7mins (12mins for a new patient)</a:t>
            </a:r>
          </a:p>
          <a:p>
            <a:pPr marL="285750" indent="-285750">
              <a:buFontTx/>
              <a:buChar char="-"/>
            </a:pPr>
            <a:r>
              <a:rPr lang="en-US" dirty="0"/>
              <a:t>Korea: 2mins</a:t>
            </a:r>
          </a:p>
        </p:txBody>
      </p:sp>
      <p:sp>
        <p:nvSpPr>
          <p:cNvPr id="7" name="TextBox 6">
            <a:extLst>
              <a:ext uri="{FF2B5EF4-FFF2-40B4-BE49-F238E27FC236}">
                <a16:creationId xmlns:a16="http://schemas.microsoft.com/office/drawing/2014/main" id="{09D7D4BF-CE25-482E-A283-87113E5C53BF}"/>
              </a:ext>
            </a:extLst>
          </p:cNvPr>
          <p:cNvSpPr txBox="1"/>
          <p:nvPr/>
        </p:nvSpPr>
        <p:spPr>
          <a:xfrm>
            <a:off x="659876" y="6127423"/>
            <a:ext cx="8229600" cy="646331"/>
          </a:xfrm>
          <a:prstGeom prst="rect">
            <a:avLst/>
          </a:prstGeom>
          <a:noFill/>
        </p:spPr>
        <p:txBody>
          <a:bodyPr wrap="square" rtlCol="0">
            <a:spAutoFit/>
          </a:bodyPr>
          <a:lstStyle/>
          <a:p>
            <a:r>
              <a:rPr lang="en-US" dirty="0"/>
              <a:t>B. Singletary et al. (2017). Patient perceptions about their physicians in 2 words: The good, the bad, and the ugly. JAMA Surg, 152(12), 1169-1170.</a:t>
            </a:r>
          </a:p>
        </p:txBody>
      </p:sp>
    </p:spTree>
    <p:extLst>
      <p:ext uri="{BB962C8B-B14F-4D97-AF65-F5344CB8AC3E}">
        <p14:creationId xmlns:p14="http://schemas.microsoft.com/office/powerpoint/2010/main" val="2789334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3156B-53AB-47A9-9618-40F796361FBF}"/>
              </a:ext>
            </a:extLst>
          </p:cNvPr>
          <p:cNvSpPr>
            <a:spLocks noGrp="1"/>
          </p:cNvSpPr>
          <p:nvPr>
            <p:ph type="title"/>
          </p:nvPr>
        </p:nvSpPr>
        <p:spPr>
          <a:xfrm>
            <a:off x="838200" y="0"/>
            <a:ext cx="10515600" cy="1325563"/>
          </a:xfrm>
        </p:spPr>
        <p:txBody>
          <a:bodyPr/>
          <a:lstStyle/>
          <a:p>
            <a:r>
              <a:rPr lang="en-US" dirty="0"/>
              <a:t>Physicians: burnout and depression</a:t>
            </a:r>
          </a:p>
        </p:txBody>
      </p:sp>
      <p:sp>
        <p:nvSpPr>
          <p:cNvPr id="3" name="Content Placeholder 2">
            <a:extLst>
              <a:ext uri="{FF2B5EF4-FFF2-40B4-BE49-F238E27FC236}">
                <a16:creationId xmlns:a16="http://schemas.microsoft.com/office/drawing/2014/main" id="{49B3F7AC-683A-4FB0-8E94-4EC52A455A4D}"/>
              </a:ext>
            </a:extLst>
          </p:cNvPr>
          <p:cNvSpPr>
            <a:spLocks noGrp="1"/>
          </p:cNvSpPr>
          <p:nvPr>
            <p:ph idx="1"/>
          </p:nvPr>
        </p:nvSpPr>
        <p:spPr>
          <a:xfrm>
            <a:off x="838200" y="1099762"/>
            <a:ext cx="10515600" cy="4351338"/>
          </a:xfrm>
        </p:spPr>
        <p:txBody>
          <a:bodyPr/>
          <a:lstStyle/>
          <a:p>
            <a:r>
              <a:rPr lang="en-US" dirty="0"/>
              <a:t>50% of doctors practicing in the US have symptoms of burnout, and there are hundreds of suicides per year.</a:t>
            </a:r>
          </a:p>
          <a:p>
            <a:r>
              <a:rPr lang="en-US" dirty="0">
                <a:hlinkClick r:id="rId2"/>
              </a:rPr>
              <a:t>https://www.medscape.com/slideshow/2019-lifestyle-burnout-depression-6011056#6</a:t>
            </a:r>
            <a:endParaRPr lang="en-US" dirty="0"/>
          </a:p>
        </p:txBody>
      </p:sp>
      <p:pic>
        <p:nvPicPr>
          <p:cNvPr id="4" name="Picture 3">
            <a:extLst>
              <a:ext uri="{FF2B5EF4-FFF2-40B4-BE49-F238E27FC236}">
                <a16:creationId xmlns:a16="http://schemas.microsoft.com/office/drawing/2014/main" id="{CC1E0E18-B658-447F-B1A2-E83951833EFC}"/>
              </a:ext>
            </a:extLst>
          </p:cNvPr>
          <p:cNvPicPr>
            <a:picLocks noChangeAspect="1"/>
          </p:cNvPicPr>
          <p:nvPr/>
        </p:nvPicPr>
        <p:blipFill>
          <a:blip r:embed="rId3"/>
          <a:stretch>
            <a:fillRect/>
          </a:stretch>
        </p:blipFill>
        <p:spPr>
          <a:xfrm>
            <a:off x="6504495" y="2960015"/>
            <a:ext cx="4758817" cy="3545559"/>
          </a:xfrm>
          <a:prstGeom prst="rect">
            <a:avLst/>
          </a:prstGeom>
        </p:spPr>
      </p:pic>
      <p:pic>
        <p:nvPicPr>
          <p:cNvPr id="5" name="Picture 4">
            <a:extLst>
              <a:ext uri="{FF2B5EF4-FFF2-40B4-BE49-F238E27FC236}">
                <a16:creationId xmlns:a16="http://schemas.microsoft.com/office/drawing/2014/main" id="{08FC83AD-42BC-463F-9E04-05BF35917D31}"/>
              </a:ext>
            </a:extLst>
          </p:cNvPr>
          <p:cNvPicPr>
            <a:picLocks noChangeAspect="1"/>
          </p:cNvPicPr>
          <p:nvPr/>
        </p:nvPicPr>
        <p:blipFill>
          <a:blip r:embed="rId4"/>
          <a:stretch>
            <a:fillRect/>
          </a:stretch>
        </p:blipFill>
        <p:spPr>
          <a:xfrm>
            <a:off x="938213" y="3079577"/>
            <a:ext cx="4595322" cy="3461012"/>
          </a:xfrm>
          <a:prstGeom prst="rect">
            <a:avLst/>
          </a:prstGeom>
        </p:spPr>
      </p:pic>
    </p:spTree>
    <p:extLst>
      <p:ext uri="{BB962C8B-B14F-4D97-AF65-F5344CB8AC3E}">
        <p14:creationId xmlns:p14="http://schemas.microsoft.com/office/powerpoint/2010/main" val="1329899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went wrong</a:t>
            </a:r>
          </a:p>
        </p:txBody>
      </p:sp>
      <p:sp>
        <p:nvSpPr>
          <p:cNvPr id="3" name="Content Placeholder 2"/>
          <p:cNvSpPr>
            <a:spLocks noGrp="1"/>
          </p:cNvSpPr>
          <p:nvPr>
            <p:ph idx="1"/>
          </p:nvPr>
        </p:nvSpPr>
        <p:spPr/>
        <p:txBody>
          <a:bodyPr/>
          <a:lstStyle/>
          <a:p>
            <a:r>
              <a:rPr lang="en-US" dirty="0"/>
              <a:t>The delivery of healthcare:</a:t>
            </a:r>
          </a:p>
          <a:p>
            <a:pPr lvl="1"/>
            <a:r>
              <a:rPr lang="en-US" dirty="0"/>
              <a:t>a large gap/chasm in the quality and outcomes that health services being delivered. </a:t>
            </a:r>
            <a:r>
              <a:rPr lang="en-US" dirty="0">
                <a:hlinkClick r:id="rId2" tooltip="Unwarranted variation"/>
              </a:rPr>
              <a:t>Unwarranted variation</a:t>
            </a:r>
            <a:r>
              <a:rPr lang="en-US" dirty="0"/>
              <a:t> in medical treatment, cost, and outcomes suggests a substantial area for improvement and savings in our health care system. </a:t>
            </a:r>
          </a:p>
          <a:p>
            <a:pPr lvl="1"/>
            <a:r>
              <a:rPr lang="en-US" dirty="0"/>
              <a:t>Statistical findings show that "patients in the highest-spending regions of the country receive 60 percent more health services than those in the lowest-spending regions, yet this additional care is not associated with improved outcomes.</a:t>
            </a:r>
          </a:p>
        </p:txBody>
      </p:sp>
      <p:sp>
        <p:nvSpPr>
          <p:cNvPr id="4" name="TextBox 3">
            <a:extLst>
              <a:ext uri="{FF2B5EF4-FFF2-40B4-BE49-F238E27FC236}">
                <a16:creationId xmlns:a16="http://schemas.microsoft.com/office/drawing/2014/main" id="{04AB035B-9E6E-4494-89ED-E49417488F5C}"/>
              </a:ext>
            </a:extLst>
          </p:cNvPr>
          <p:cNvSpPr txBox="1"/>
          <p:nvPr/>
        </p:nvSpPr>
        <p:spPr>
          <a:xfrm>
            <a:off x="603315" y="5090474"/>
            <a:ext cx="10515600" cy="1477328"/>
          </a:xfrm>
          <a:prstGeom prst="rect">
            <a:avLst/>
          </a:prstGeom>
          <a:noFill/>
        </p:spPr>
        <p:txBody>
          <a:bodyPr wrap="square" rtlCol="0">
            <a:spAutoFit/>
          </a:bodyPr>
          <a:lstStyle/>
          <a:p>
            <a:r>
              <a:rPr lang="en-US" dirty="0"/>
              <a:t>Studies show that individuals with diabetes should have blood lipids monitored regularly, yet patients in </a:t>
            </a:r>
            <a:r>
              <a:rPr lang="en-US" dirty="0">
                <a:hlinkClick r:id="rId3" tooltip="Chicago"/>
              </a:rPr>
              <a:t>Chicago</a:t>
            </a:r>
            <a:r>
              <a:rPr lang="en-US" dirty="0"/>
              <a:t> are 50% less likely to receive these tests than patients in </a:t>
            </a:r>
            <a:r>
              <a:rPr lang="en-US" dirty="0">
                <a:hlinkClick r:id="rId4" tooltip="Fort Lauderdale"/>
              </a:rPr>
              <a:t>Fort Lauderdale</a:t>
            </a:r>
            <a:r>
              <a:rPr lang="en-US" dirty="0"/>
              <a:t>. A patient with heart disease in </a:t>
            </a:r>
            <a:r>
              <a:rPr lang="en-US" dirty="0">
                <a:hlinkClick r:id="rId5" tooltip="Bloomington, Indiana"/>
              </a:rPr>
              <a:t>Bloomington, Indiana</a:t>
            </a:r>
            <a:r>
              <a:rPr lang="en-US" dirty="0"/>
              <a:t>, is three times more likely to have bypass surgery than a similar patient in </a:t>
            </a:r>
            <a:r>
              <a:rPr lang="en-US" dirty="0">
                <a:hlinkClick r:id="rId6" tooltip="Albuquerque"/>
              </a:rPr>
              <a:t>Albuquerque</a:t>
            </a:r>
            <a:r>
              <a:rPr lang="en-US" dirty="0"/>
              <a:t>. In </a:t>
            </a:r>
            <a:r>
              <a:rPr lang="en-US" dirty="0">
                <a:hlinkClick r:id="rId7" tooltip="Miami"/>
              </a:rPr>
              <a:t>Miami</a:t>
            </a:r>
            <a:r>
              <a:rPr lang="en-US" dirty="0"/>
              <a:t>, where medical services are abundant, Medicare pays more than twice as much per person per year as it does in </a:t>
            </a:r>
            <a:r>
              <a:rPr lang="en-US" dirty="0">
                <a:hlinkClick r:id="rId8" tooltip="Minneapolis"/>
              </a:rPr>
              <a:t>Minneapolis</a:t>
            </a:r>
            <a:r>
              <a:rPr lang="en-US" dirty="0"/>
              <a:t>, with no discernible difference in overall health or life expectancy</a:t>
            </a:r>
          </a:p>
        </p:txBody>
      </p:sp>
    </p:spTree>
    <p:extLst>
      <p:ext uri="{BB962C8B-B14F-4D97-AF65-F5344CB8AC3E}">
        <p14:creationId xmlns:p14="http://schemas.microsoft.com/office/powerpoint/2010/main" val="2304662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E8544-4E5B-4B3B-A298-1DB3AE21976D}"/>
              </a:ext>
            </a:extLst>
          </p:cNvPr>
          <p:cNvSpPr>
            <a:spLocks noGrp="1"/>
          </p:cNvSpPr>
          <p:nvPr>
            <p:ph type="title"/>
          </p:nvPr>
        </p:nvSpPr>
        <p:spPr/>
        <p:txBody>
          <a:bodyPr/>
          <a:lstStyle/>
          <a:p>
            <a:r>
              <a:rPr lang="en-US" dirty="0"/>
              <a:t>What patients will do</a:t>
            </a:r>
          </a:p>
        </p:txBody>
      </p:sp>
      <p:pic>
        <p:nvPicPr>
          <p:cNvPr id="4" name="Content Placeholder 3">
            <a:extLst>
              <a:ext uri="{FF2B5EF4-FFF2-40B4-BE49-F238E27FC236}">
                <a16:creationId xmlns:a16="http://schemas.microsoft.com/office/drawing/2014/main" id="{29C7AF30-B1F1-4F63-976B-6C593B1FFF52}"/>
              </a:ext>
            </a:extLst>
          </p:cNvPr>
          <p:cNvPicPr>
            <a:picLocks noGrp="1" noChangeAspect="1"/>
          </p:cNvPicPr>
          <p:nvPr>
            <p:ph idx="1"/>
          </p:nvPr>
        </p:nvPicPr>
        <p:blipFill>
          <a:blip r:embed="rId2"/>
          <a:stretch>
            <a:fillRect/>
          </a:stretch>
        </p:blipFill>
        <p:spPr>
          <a:xfrm>
            <a:off x="961436" y="1619250"/>
            <a:ext cx="2149409" cy="2536570"/>
          </a:xfrm>
          <a:prstGeom prst="rect">
            <a:avLst/>
          </a:prstGeom>
        </p:spPr>
      </p:pic>
      <p:sp>
        <p:nvSpPr>
          <p:cNvPr id="5" name="TextBox 4">
            <a:extLst>
              <a:ext uri="{FF2B5EF4-FFF2-40B4-BE49-F238E27FC236}">
                <a16:creationId xmlns:a16="http://schemas.microsoft.com/office/drawing/2014/main" id="{E848D965-1176-458B-A099-88E158CDD0A8}"/>
              </a:ext>
            </a:extLst>
          </p:cNvPr>
          <p:cNvSpPr txBox="1"/>
          <p:nvPr/>
        </p:nvSpPr>
        <p:spPr>
          <a:xfrm>
            <a:off x="1517715" y="6169472"/>
            <a:ext cx="8597246" cy="369332"/>
          </a:xfrm>
          <a:prstGeom prst="rect">
            <a:avLst/>
          </a:prstGeom>
          <a:noFill/>
        </p:spPr>
        <p:txBody>
          <a:bodyPr wrap="square" rtlCol="0">
            <a:spAutoFit/>
          </a:bodyPr>
          <a:lstStyle/>
          <a:p>
            <a:r>
              <a:rPr lang="en-US" dirty="0">
                <a:hlinkClick r:id="rId3"/>
              </a:rPr>
              <a:t>https://nhcps.com/online-symptom-checkers-evolution-of-self-diagnosis-is-upon-us/</a:t>
            </a:r>
            <a:endParaRPr lang="en-US" dirty="0"/>
          </a:p>
        </p:txBody>
      </p:sp>
      <p:pic>
        <p:nvPicPr>
          <p:cNvPr id="6" name="Picture 5">
            <a:extLst>
              <a:ext uri="{FF2B5EF4-FFF2-40B4-BE49-F238E27FC236}">
                <a16:creationId xmlns:a16="http://schemas.microsoft.com/office/drawing/2014/main" id="{19B38BF1-237F-4937-A609-5BA29CCAE15F}"/>
              </a:ext>
            </a:extLst>
          </p:cNvPr>
          <p:cNvPicPr>
            <a:picLocks noChangeAspect="1"/>
          </p:cNvPicPr>
          <p:nvPr/>
        </p:nvPicPr>
        <p:blipFill>
          <a:blip r:embed="rId4"/>
          <a:stretch>
            <a:fillRect/>
          </a:stretch>
        </p:blipFill>
        <p:spPr>
          <a:xfrm>
            <a:off x="3762375" y="1413918"/>
            <a:ext cx="2333625" cy="1438275"/>
          </a:xfrm>
          <a:prstGeom prst="rect">
            <a:avLst/>
          </a:prstGeom>
        </p:spPr>
      </p:pic>
      <p:pic>
        <p:nvPicPr>
          <p:cNvPr id="7" name="Picture 6">
            <a:extLst>
              <a:ext uri="{FF2B5EF4-FFF2-40B4-BE49-F238E27FC236}">
                <a16:creationId xmlns:a16="http://schemas.microsoft.com/office/drawing/2014/main" id="{4BF4292D-9828-4918-B939-81A9FBF6AF6D}"/>
              </a:ext>
            </a:extLst>
          </p:cNvPr>
          <p:cNvPicPr>
            <a:picLocks noChangeAspect="1"/>
          </p:cNvPicPr>
          <p:nvPr/>
        </p:nvPicPr>
        <p:blipFill>
          <a:blip r:embed="rId5"/>
          <a:stretch>
            <a:fillRect/>
          </a:stretch>
        </p:blipFill>
        <p:spPr>
          <a:xfrm>
            <a:off x="6944412" y="56071"/>
            <a:ext cx="3829049" cy="2519362"/>
          </a:xfrm>
          <a:prstGeom prst="rect">
            <a:avLst/>
          </a:prstGeom>
        </p:spPr>
      </p:pic>
      <p:pic>
        <p:nvPicPr>
          <p:cNvPr id="8" name="Picture 7">
            <a:extLst>
              <a:ext uri="{FF2B5EF4-FFF2-40B4-BE49-F238E27FC236}">
                <a16:creationId xmlns:a16="http://schemas.microsoft.com/office/drawing/2014/main" id="{491CDAA2-CC36-4BC0-A052-8B10F894DEA5}"/>
              </a:ext>
            </a:extLst>
          </p:cNvPr>
          <p:cNvPicPr>
            <a:picLocks noChangeAspect="1"/>
          </p:cNvPicPr>
          <p:nvPr/>
        </p:nvPicPr>
        <p:blipFill>
          <a:blip r:embed="rId6"/>
          <a:stretch>
            <a:fillRect/>
          </a:stretch>
        </p:blipFill>
        <p:spPr>
          <a:xfrm>
            <a:off x="3928719" y="2887535"/>
            <a:ext cx="2514600" cy="1152525"/>
          </a:xfrm>
          <a:prstGeom prst="rect">
            <a:avLst/>
          </a:prstGeom>
        </p:spPr>
      </p:pic>
      <p:pic>
        <p:nvPicPr>
          <p:cNvPr id="9" name="Picture 8">
            <a:extLst>
              <a:ext uri="{FF2B5EF4-FFF2-40B4-BE49-F238E27FC236}">
                <a16:creationId xmlns:a16="http://schemas.microsoft.com/office/drawing/2014/main" id="{6349917D-FDA8-4864-9570-5A68BCCB5304}"/>
              </a:ext>
            </a:extLst>
          </p:cNvPr>
          <p:cNvPicPr>
            <a:picLocks noChangeAspect="1"/>
          </p:cNvPicPr>
          <p:nvPr/>
        </p:nvPicPr>
        <p:blipFill>
          <a:blip r:embed="rId7"/>
          <a:stretch>
            <a:fillRect/>
          </a:stretch>
        </p:blipFill>
        <p:spPr>
          <a:xfrm>
            <a:off x="3110845" y="3859019"/>
            <a:ext cx="7672043" cy="1966415"/>
          </a:xfrm>
          <a:prstGeom prst="rect">
            <a:avLst/>
          </a:prstGeom>
        </p:spPr>
      </p:pic>
    </p:spTree>
    <p:extLst>
      <p:ext uri="{BB962C8B-B14F-4D97-AF65-F5344CB8AC3E}">
        <p14:creationId xmlns:p14="http://schemas.microsoft.com/office/powerpoint/2010/main" val="2150682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4D647-21D5-4AC7-A62D-B387BE6E5593}"/>
              </a:ext>
            </a:extLst>
          </p:cNvPr>
          <p:cNvSpPr>
            <a:spLocks noGrp="1"/>
          </p:cNvSpPr>
          <p:nvPr>
            <p:ph type="title"/>
          </p:nvPr>
        </p:nvSpPr>
        <p:spPr>
          <a:xfrm>
            <a:off x="678141" y="0"/>
            <a:ext cx="10515600" cy="1325563"/>
          </a:xfrm>
        </p:spPr>
        <p:txBody>
          <a:bodyPr/>
          <a:lstStyle/>
          <a:p>
            <a:r>
              <a:rPr lang="en-US" dirty="0"/>
              <a:t>Second opinions for doctors</a:t>
            </a:r>
          </a:p>
        </p:txBody>
      </p:sp>
      <p:sp>
        <p:nvSpPr>
          <p:cNvPr id="3" name="Content Placeholder 2">
            <a:extLst>
              <a:ext uri="{FF2B5EF4-FFF2-40B4-BE49-F238E27FC236}">
                <a16:creationId xmlns:a16="http://schemas.microsoft.com/office/drawing/2014/main" id="{229CE361-6CA5-47D5-AF5C-38F8AF8BCFB5}"/>
              </a:ext>
            </a:extLst>
          </p:cNvPr>
          <p:cNvSpPr>
            <a:spLocks noGrp="1"/>
          </p:cNvSpPr>
          <p:nvPr>
            <p:ph idx="1"/>
          </p:nvPr>
        </p:nvSpPr>
        <p:spPr>
          <a:xfrm>
            <a:off x="762982" y="1253331"/>
            <a:ext cx="10515600" cy="4351338"/>
          </a:xfrm>
        </p:spPr>
        <p:txBody>
          <a:bodyPr/>
          <a:lstStyle/>
          <a:p>
            <a:r>
              <a:rPr lang="en-US" dirty="0"/>
              <a:t>Doctors can crowdsource data with their peers to find help with diagnostic work.</a:t>
            </a:r>
          </a:p>
        </p:txBody>
      </p:sp>
      <p:pic>
        <p:nvPicPr>
          <p:cNvPr id="4" name="Picture 3">
            <a:extLst>
              <a:ext uri="{FF2B5EF4-FFF2-40B4-BE49-F238E27FC236}">
                <a16:creationId xmlns:a16="http://schemas.microsoft.com/office/drawing/2014/main" id="{31C21B88-92E7-4EAE-8074-6EEAE29D6D84}"/>
              </a:ext>
            </a:extLst>
          </p:cNvPr>
          <p:cNvPicPr>
            <a:picLocks noChangeAspect="1"/>
          </p:cNvPicPr>
          <p:nvPr/>
        </p:nvPicPr>
        <p:blipFill>
          <a:blip r:embed="rId2"/>
          <a:stretch>
            <a:fillRect/>
          </a:stretch>
        </p:blipFill>
        <p:spPr>
          <a:xfrm>
            <a:off x="8003356" y="1903413"/>
            <a:ext cx="3849868" cy="2300942"/>
          </a:xfrm>
          <a:prstGeom prst="rect">
            <a:avLst/>
          </a:prstGeom>
        </p:spPr>
      </p:pic>
      <p:pic>
        <p:nvPicPr>
          <p:cNvPr id="5" name="Picture 4">
            <a:extLst>
              <a:ext uri="{FF2B5EF4-FFF2-40B4-BE49-F238E27FC236}">
                <a16:creationId xmlns:a16="http://schemas.microsoft.com/office/drawing/2014/main" id="{0B19F155-924E-46C8-BDF6-120FA19E1C5C}"/>
              </a:ext>
            </a:extLst>
          </p:cNvPr>
          <p:cNvPicPr>
            <a:picLocks noChangeAspect="1"/>
          </p:cNvPicPr>
          <p:nvPr/>
        </p:nvPicPr>
        <p:blipFill>
          <a:blip r:embed="rId3"/>
          <a:stretch>
            <a:fillRect/>
          </a:stretch>
        </p:blipFill>
        <p:spPr>
          <a:xfrm>
            <a:off x="338776" y="2105025"/>
            <a:ext cx="6353175" cy="1323975"/>
          </a:xfrm>
          <a:prstGeom prst="rect">
            <a:avLst/>
          </a:prstGeom>
        </p:spPr>
      </p:pic>
      <p:pic>
        <p:nvPicPr>
          <p:cNvPr id="6" name="Picture 5">
            <a:extLst>
              <a:ext uri="{FF2B5EF4-FFF2-40B4-BE49-F238E27FC236}">
                <a16:creationId xmlns:a16="http://schemas.microsoft.com/office/drawing/2014/main" id="{30209D83-469E-40F5-A18F-89F1F72E72F4}"/>
              </a:ext>
            </a:extLst>
          </p:cNvPr>
          <p:cNvPicPr>
            <a:picLocks noChangeAspect="1"/>
          </p:cNvPicPr>
          <p:nvPr/>
        </p:nvPicPr>
        <p:blipFill>
          <a:blip r:embed="rId4"/>
          <a:stretch>
            <a:fillRect/>
          </a:stretch>
        </p:blipFill>
        <p:spPr>
          <a:xfrm>
            <a:off x="2140572" y="3554809"/>
            <a:ext cx="2914650" cy="962025"/>
          </a:xfrm>
          <a:prstGeom prst="rect">
            <a:avLst/>
          </a:prstGeom>
        </p:spPr>
      </p:pic>
      <p:pic>
        <p:nvPicPr>
          <p:cNvPr id="7" name="Picture 6">
            <a:extLst>
              <a:ext uri="{FF2B5EF4-FFF2-40B4-BE49-F238E27FC236}">
                <a16:creationId xmlns:a16="http://schemas.microsoft.com/office/drawing/2014/main" id="{BC123464-3722-45AD-BFA7-1923464CB40D}"/>
              </a:ext>
            </a:extLst>
          </p:cNvPr>
          <p:cNvPicPr>
            <a:picLocks noChangeAspect="1"/>
          </p:cNvPicPr>
          <p:nvPr/>
        </p:nvPicPr>
        <p:blipFill>
          <a:blip r:embed="rId5"/>
          <a:stretch>
            <a:fillRect/>
          </a:stretch>
        </p:blipFill>
        <p:spPr>
          <a:xfrm>
            <a:off x="1187187" y="4782204"/>
            <a:ext cx="10515601" cy="2002959"/>
          </a:xfrm>
          <a:prstGeom prst="rect">
            <a:avLst/>
          </a:prstGeom>
        </p:spPr>
      </p:pic>
    </p:spTree>
    <p:extLst>
      <p:ext uri="{BB962C8B-B14F-4D97-AF65-F5344CB8AC3E}">
        <p14:creationId xmlns:p14="http://schemas.microsoft.com/office/powerpoint/2010/main" val="1002758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Aim of U.S. Healthcare </a:t>
            </a:r>
          </a:p>
        </p:txBody>
      </p:sp>
      <p:sp>
        <p:nvSpPr>
          <p:cNvPr id="3" name="Content Placeholder 2"/>
          <p:cNvSpPr>
            <a:spLocks noGrp="1"/>
          </p:cNvSpPr>
          <p:nvPr>
            <p:ph idx="1"/>
          </p:nvPr>
        </p:nvSpPr>
        <p:spPr/>
        <p:txBody>
          <a:bodyPr>
            <a:normAutofit fontScale="92500" lnSpcReduction="10000"/>
          </a:bodyPr>
          <a:lstStyle/>
          <a:p>
            <a:r>
              <a:rPr lang="en-US"/>
              <a:t>Current U.S. </a:t>
            </a:r>
            <a:r>
              <a:rPr lang="en-US" dirty="0"/>
              <a:t>healthcare needs the system wide changes -- RAND</a:t>
            </a:r>
          </a:p>
          <a:p>
            <a:r>
              <a:rPr lang="en-US" dirty="0"/>
              <a:t>Aim: </a:t>
            </a:r>
          </a:p>
          <a:p>
            <a:pPr lvl="1"/>
            <a:r>
              <a:rPr lang="en-US" dirty="0"/>
              <a:t>Providing safe, timely, effective, and affordable patient-centered care for everyone.</a:t>
            </a:r>
          </a:p>
          <a:p>
            <a:pPr lvl="1"/>
            <a:endParaRPr lang="en-US" dirty="0"/>
          </a:p>
          <a:p>
            <a:pPr lvl="1"/>
            <a:r>
              <a:rPr lang="en-US" dirty="0"/>
              <a:t>Making medical miracles accessible to all</a:t>
            </a:r>
          </a:p>
          <a:p>
            <a:pPr lvl="1"/>
            <a:endParaRPr lang="en-US" dirty="0"/>
          </a:p>
          <a:p>
            <a:pPr lvl="1"/>
            <a:r>
              <a:rPr lang="en-US" dirty="0"/>
              <a:t>Every doctor’s office is a center of clinical excellence</a:t>
            </a:r>
          </a:p>
          <a:p>
            <a:pPr lvl="1"/>
            <a:endParaRPr lang="en-US" dirty="0"/>
          </a:p>
          <a:p>
            <a:pPr lvl="1"/>
            <a:r>
              <a:rPr lang="en-US" dirty="0"/>
              <a:t>All patients should receive </a:t>
            </a:r>
            <a:r>
              <a:rPr lang="en-US" b="1" dirty="0"/>
              <a:t>evidence-based care</a:t>
            </a:r>
            <a:r>
              <a:rPr lang="en-US" dirty="0"/>
              <a:t>.</a:t>
            </a:r>
            <a:endParaRPr lang="en-US" b="1" dirty="0"/>
          </a:p>
          <a:p>
            <a:pPr lvl="1"/>
            <a:endParaRPr lang="en-US" dirty="0"/>
          </a:p>
          <a:p>
            <a:pPr lvl="1"/>
            <a:r>
              <a:rPr lang="en-US" dirty="0"/>
              <a:t>Americans should be able to count on receiving care that meets their needs and is based on the best scientific knowledge.</a:t>
            </a:r>
          </a:p>
          <a:p>
            <a:pPr lvl="1"/>
            <a:endParaRPr lang="en-US" dirty="0"/>
          </a:p>
        </p:txBody>
      </p:sp>
    </p:spTree>
    <p:extLst>
      <p:ext uri="{BB962C8B-B14F-4D97-AF65-F5344CB8AC3E}">
        <p14:creationId xmlns:p14="http://schemas.microsoft.com/office/powerpoint/2010/main" val="37167127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 achieve quality care</a:t>
            </a:r>
          </a:p>
        </p:txBody>
      </p:sp>
      <p:pic>
        <p:nvPicPr>
          <p:cNvPr id="4" name="Content Placeholder 3"/>
          <p:cNvPicPr>
            <a:picLocks noGrp="1" noChangeAspect="1"/>
          </p:cNvPicPr>
          <p:nvPr>
            <p:ph idx="1"/>
          </p:nvPr>
        </p:nvPicPr>
        <p:blipFill>
          <a:blip r:embed="rId2"/>
          <a:stretch>
            <a:fillRect/>
          </a:stretch>
        </p:blipFill>
        <p:spPr>
          <a:xfrm>
            <a:off x="2134505" y="1825625"/>
            <a:ext cx="7922989" cy="4351338"/>
          </a:xfrm>
          <a:prstGeom prst="rect">
            <a:avLst/>
          </a:prstGeom>
        </p:spPr>
      </p:pic>
    </p:spTree>
    <p:extLst>
      <p:ext uri="{BB962C8B-B14F-4D97-AF65-F5344CB8AC3E}">
        <p14:creationId xmlns:p14="http://schemas.microsoft.com/office/powerpoint/2010/main" val="18938891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Evidence-Based Care (EBC)</a:t>
            </a:r>
          </a:p>
        </p:txBody>
      </p:sp>
      <p:sp>
        <p:nvSpPr>
          <p:cNvPr id="3" name="Content Placeholder 2"/>
          <p:cNvSpPr>
            <a:spLocks noGrp="1"/>
          </p:cNvSpPr>
          <p:nvPr>
            <p:ph idx="1"/>
          </p:nvPr>
        </p:nvSpPr>
        <p:spPr/>
        <p:txBody>
          <a:bodyPr>
            <a:normAutofit lnSpcReduction="10000"/>
          </a:bodyPr>
          <a:lstStyle/>
          <a:p>
            <a:r>
              <a:rPr lang="en-US" dirty="0"/>
              <a:t>Evidence-Base Care</a:t>
            </a:r>
          </a:p>
          <a:p>
            <a:endParaRPr lang="en-US" dirty="0"/>
          </a:p>
          <a:p>
            <a:pPr lvl="1"/>
            <a:r>
              <a:rPr lang="en-US" dirty="0"/>
              <a:t>Doctors should make diagnosis based on the medical history of the patient, treatments of similar patients, and related and latest scientific discoveries/literature</a:t>
            </a:r>
          </a:p>
          <a:p>
            <a:pPr lvl="1"/>
            <a:endParaRPr lang="en-US" dirty="0"/>
          </a:p>
          <a:p>
            <a:pPr lvl="1"/>
            <a:r>
              <a:rPr lang="en-US" dirty="0"/>
              <a:t>Patients should be able to access and understand the summarized report of their EMRs, and be informed with the latest scientific literature presented in a way that is easy to understand.</a:t>
            </a:r>
          </a:p>
          <a:p>
            <a:pPr lvl="1"/>
            <a:endParaRPr lang="en-US" dirty="0"/>
          </a:p>
          <a:p>
            <a:pPr marL="0" indent="0">
              <a:buNone/>
            </a:pPr>
            <a:r>
              <a:rPr lang="en-US" dirty="0"/>
              <a:t>EBC enables a system that synthesizes TECHNOLOGY, SCIENCE, and PEOPLE to realize our highest aspirations for healthcare</a:t>
            </a:r>
          </a:p>
        </p:txBody>
      </p:sp>
    </p:spTree>
    <p:extLst>
      <p:ext uri="{BB962C8B-B14F-4D97-AF65-F5344CB8AC3E}">
        <p14:creationId xmlns:p14="http://schemas.microsoft.com/office/powerpoint/2010/main" val="24872248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Evidence-Based Care (EBC)</a:t>
            </a:r>
          </a:p>
        </p:txBody>
      </p:sp>
      <p:sp>
        <p:nvSpPr>
          <p:cNvPr id="3" name="Content Placeholder 2"/>
          <p:cNvSpPr>
            <a:spLocks noGrp="1"/>
          </p:cNvSpPr>
          <p:nvPr>
            <p:ph idx="1"/>
          </p:nvPr>
        </p:nvSpPr>
        <p:spPr/>
        <p:txBody>
          <a:bodyPr/>
          <a:lstStyle/>
          <a:p>
            <a:r>
              <a:rPr lang="en-US" dirty="0"/>
              <a:t>“No doctor – no matter how brilliant, dedicated and skilled – could possibly keep abreast of all the latest medical advances … to ask an individual practitioner to rely on his or her memory to store and retrieve all the facts relevant to patient care is like asking a travel agent to memorize airline schedules.” – [Chasm Report]</a:t>
            </a:r>
          </a:p>
          <a:p>
            <a:endParaRPr lang="en-US" dirty="0"/>
          </a:p>
          <a:p>
            <a:r>
              <a:rPr lang="en-US" dirty="0"/>
              <a:t>The three pillars of EBC are: Patient Values, Clinical Expertise and Relevant Research</a:t>
            </a:r>
          </a:p>
        </p:txBody>
      </p:sp>
    </p:spTree>
    <p:extLst>
      <p:ext uri="{BB962C8B-B14F-4D97-AF65-F5344CB8AC3E}">
        <p14:creationId xmlns:p14="http://schemas.microsoft.com/office/powerpoint/2010/main" val="2417484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Goal of AI in Health: to Deliver High Quality Care</a:t>
            </a:r>
          </a:p>
        </p:txBody>
      </p:sp>
      <p:sp>
        <p:nvSpPr>
          <p:cNvPr id="3" name="Content Placeholder 2"/>
          <p:cNvSpPr>
            <a:spLocks noGrp="1"/>
          </p:cNvSpPr>
          <p:nvPr>
            <p:ph idx="1"/>
          </p:nvPr>
        </p:nvSpPr>
        <p:spPr/>
        <p:txBody>
          <a:bodyPr/>
          <a:lstStyle/>
          <a:p>
            <a:r>
              <a:rPr lang="en-US" dirty="0"/>
              <a:t>Quality Care is the evidence-based care that is based on sound scientific study identifying the best treatment possible. </a:t>
            </a:r>
          </a:p>
          <a:p>
            <a:endParaRPr lang="en-US" dirty="0"/>
          </a:p>
          <a:p>
            <a:r>
              <a:rPr lang="en-US" dirty="0"/>
              <a:t>Quality care is safe, effective, efficient, equitable, patient-centered, and timely</a:t>
            </a:r>
          </a:p>
          <a:p>
            <a:endParaRPr lang="en-US" dirty="0"/>
          </a:p>
          <a:p>
            <a:endParaRPr lang="en-US" dirty="0"/>
          </a:p>
        </p:txBody>
      </p:sp>
      <p:pic>
        <p:nvPicPr>
          <p:cNvPr id="4" name="Picture 3">
            <a:extLst>
              <a:ext uri="{FF2B5EF4-FFF2-40B4-BE49-F238E27FC236}">
                <a16:creationId xmlns:a16="http://schemas.microsoft.com/office/drawing/2014/main" id="{E8FEE242-F43D-4392-AFF5-62680AF88B91}"/>
              </a:ext>
            </a:extLst>
          </p:cNvPr>
          <p:cNvPicPr>
            <a:picLocks noChangeAspect="1"/>
          </p:cNvPicPr>
          <p:nvPr/>
        </p:nvPicPr>
        <p:blipFill>
          <a:blip r:embed="rId2"/>
          <a:stretch>
            <a:fillRect/>
          </a:stretch>
        </p:blipFill>
        <p:spPr>
          <a:xfrm>
            <a:off x="1509499" y="4423893"/>
            <a:ext cx="2438418" cy="2172013"/>
          </a:xfrm>
          <a:prstGeom prst="rect">
            <a:avLst/>
          </a:prstGeom>
        </p:spPr>
      </p:pic>
      <p:pic>
        <p:nvPicPr>
          <p:cNvPr id="5" name="Picture 4">
            <a:extLst>
              <a:ext uri="{FF2B5EF4-FFF2-40B4-BE49-F238E27FC236}">
                <a16:creationId xmlns:a16="http://schemas.microsoft.com/office/drawing/2014/main" id="{26DD1AA8-1E06-4A83-A439-DD8336405788}"/>
              </a:ext>
            </a:extLst>
          </p:cNvPr>
          <p:cNvPicPr>
            <a:picLocks noChangeAspect="1"/>
          </p:cNvPicPr>
          <p:nvPr/>
        </p:nvPicPr>
        <p:blipFill>
          <a:blip r:embed="rId3"/>
          <a:stretch>
            <a:fillRect/>
          </a:stretch>
        </p:blipFill>
        <p:spPr>
          <a:xfrm>
            <a:off x="4815060" y="4640683"/>
            <a:ext cx="3429025" cy="1066808"/>
          </a:xfrm>
          <a:prstGeom prst="rect">
            <a:avLst/>
          </a:prstGeom>
        </p:spPr>
      </p:pic>
      <p:pic>
        <p:nvPicPr>
          <p:cNvPr id="6" name="Picture 5">
            <a:extLst>
              <a:ext uri="{FF2B5EF4-FFF2-40B4-BE49-F238E27FC236}">
                <a16:creationId xmlns:a16="http://schemas.microsoft.com/office/drawing/2014/main" id="{0BA5B83D-6916-48B8-8716-DEC3C4288CFE}"/>
              </a:ext>
            </a:extLst>
          </p:cNvPr>
          <p:cNvPicPr>
            <a:picLocks noChangeAspect="1"/>
          </p:cNvPicPr>
          <p:nvPr/>
        </p:nvPicPr>
        <p:blipFill>
          <a:blip r:embed="rId4"/>
          <a:stretch>
            <a:fillRect/>
          </a:stretch>
        </p:blipFill>
        <p:spPr>
          <a:xfrm>
            <a:off x="9305450" y="4867105"/>
            <a:ext cx="1514486" cy="495304"/>
          </a:xfrm>
          <a:prstGeom prst="rect">
            <a:avLst/>
          </a:prstGeom>
        </p:spPr>
      </p:pic>
    </p:spTree>
    <p:extLst>
      <p:ext uri="{BB962C8B-B14F-4D97-AF65-F5344CB8AC3E}">
        <p14:creationId xmlns:p14="http://schemas.microsoft.com/office/powerpoint/2010/main" val="2504607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AI in Medicine System Requirement: wish list</a:t>
            </a:r>
          </a:p>
        </p:txBody>
      </p:sp>
      <p:sp>
        <p:nvSpPr>
          <p:cNvPr id="3" name="Content Placeholder 2"/>
          <p:cNvSpPr>
            <a:spLocks noGrp="1"/>
          </p:cNvSpPr>
          <p:nvPr>
            <p:ph idx="1"/>
          </p:nvPr>
        </p:nvSpPr>
        <p:spPr>
          <a:xfrm>
            <a:off x="838200" y="1414021"/>
            <a:ext cx="10515600" cy="4762942"/>
          </a:xfrm>
        </p:spPr>
        <p:txBody>
          <a:bodyPr>
            <a:normAutofit lnSpcReduction="10000"/>
          </a:bodyPr>
          <a:lstStyle/>
          <a:p>
            <a:r>
              <a:rPr lang="en-US" sz="1600" dirty="0"/>
              <a:t>is a </a:t>
            </a:r>
            <a:r>
              <a:rPr lang="en-US" sz="1600" b="1" dirty="0"/>
              <a:t>representation</a:t>
            </a:r>
            <a:r>
              <a:rPr lang="en-US" sz="1600" dirty="0"/>
              <a:t> over time of health and health issues, treatment, preventive management, and health outcomes gathered from appropriate sources, including the patient, clinician, and laboratory and other tests;</a:t>
            </a:r>
          </a:p>
          <a:p>
            <a:r>
              <a:rPr lang="en-US" sz="1600" b="1" dirty="0"/>
              <a:t>supports clinical workflow and real-time decision making</a:t>
            </a:r>
            <a:r>
              <a:rPr lang="en-US" sz="1600" dirty="0"/>
              <a:t>, and facilitates management of acute and chronic conditions, disease prevention and wellness; the review of overall health status; and the provision of patient education;</a:t>
            </a:r>
          </a:p>
          <a:p>
            <a:r>
              <a:rPr lang="en-US" sz="1600" b="1" dirty="0"/>
              <a:t>enables on-the-fly, actionable views of information </a:t>
            </a:r>
            <a:r>
              <a:rPr lang="en-US" sz="1600" dirty="0"/>
              <a:t>that can be easily interpreted by clinicians as well as the patient and caregiver;</a:t>
            </a:r>
          </a:p>
          <a:p>
            <a:r>
              <a:rPr lang="en-US" sz="1600" dirty="0"/>
              <a:t>facilitates </a:t>
            </a:r>
            <a:r>
              <a:rPr lang="en-US" sz="1600" b="1" dirty="0"/>
              <a:t>use of data to support </a:t>
            </a:r>
            <a:r>
              <a:rPr lang="en-US" sz="1600" dirty="0"/>
              <a:t>registries, research, quality improvement, education, risk assessment, team function, value-based care, billing, compliance, and population health;</a:t>
            </a:r>
          </a:p>
          <a:p>
            <a:r>
              <a:rPr lang="en-US" sz="1600" dirty="0"/>
              <a:t>allows for </a:t>
            </a:r>
            <a:r>
              <a:rPr lang="en-US" sz="1600" b="1" dirty="0"/>
              <a:t>visualization</a:t>
            </a:r>
            <a:r>
              <a:rPr lang="en-US" sz="1600" dirty="0"/>
              <a:t> of meaningful and actionable cost and coverage rules to reduce administrative burden and </a:t>
            </a:r>
            <a:r>
              <a:rPr lang="en-US" sz="1600" b="1" dirty="0"/>
              <a:t>facilitate shared decision making</a:t>
            </a:r>
            <a:r>
              <a:rPr lang="en-US" sz="1600" dirty="0"/>
              <a:t>, thus enabling efficient and effective health care delivery;</a:t>
            </a:r>
          </a:p>
          <a:p>
            <a:r>
              <a:rPr lang="en-US" sz="1600" dirty="0"/>
              <a:t>has a data structure that allows for the capture of the </a:t>
            </a:r>
            <a:r>
              <a:rPr lang="en-US" sz="1600" b="1" dirty="0"/>
              <a:t>lifelong patient record</a:t>
            </a:r>
            <a:r>
              <a:rPr lang="en-US" sz="1600" dirty="0"/>
              <a:t>, including integration of information from all members of the clinical care team, the patient, and caregivers;</a:t>
            </a:r>
          </a:p>
          <a:p>
            <a:r>
              <a:rPr lang="en-US" sz="1600" b="1" dirty="0"/>
              <a:t>connects to all relevant health applications and devices</a:t>
            </a:r>
            <a:r>
              <a:rPr lang="en-US" sz="1600" dirty="0"/>
              <a:t>, delivered through audio, video, data, imaging, and other approaches;</a:t>
            </a:r>
          </a:p>
          <a:p>
            <a:r>
              <a:rPr lang="en-US" sz="1600" dirty="0"/>
              <a:t>includes relevant genetic, behavioral, social, and environmental </a:t>
            </a:r>
            <a:r>
              <a:rPr lang="en-US" sz="1600" b="1" dirty="0"/>
              <a:t>determinants of health</a:t>
            </a:r>
            <a:r>
              <a:rPr lang="en-US" sz="1600" dirty="0"/>
              <a:t>; and</a:t>
            </a:r>
          </a:p>
          <a:p>
            <a:r>
              <a:rPr lang="en-US" sz="1600" dirty="0"/>
              <a:t>is interoperable and secure, and has the ability to support </a:t>
            </a:r>
            <a:r>
              <a:rPr lang="en-US" sz="1600" b="1" dirty="0"/>
              <a:t>seamless information flows </a:t>
            </a:r>
            <a:r>
              <a:rPr lang="en-US" sz="1600" dirty="0"/>
              <a:t>when desired and/or appropriate, regardless of its storage location.[NAM, 2018]</a:t>
            </a:r>
          </a:p>
        </p:txBody>
      </p:sp>
    </p:spTree>
    <p:extLst>
      <p:ext uri="{BB962C8B-B14F-4D97-AF65-F5344CB8AC3E}">
        <p14:creationId xmlns:p14="http://schemas.microsoft.com/office/powerpoint/2010/main" val="6065978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Now what!</a:t>
            </a:r>
          </a:p>
        </p:txBody>
      </p:sp>
      <p:sp>
        <p:nvSpPr>
          <p:cNvPr id="3" name="Content Placeholder 2"/>
          <p:cNvSpPr>
            <a:spLocks noGrp="1"/>
          </p:cNvSpPr>
          <p:nvPr>
            <p:ph idx="1"/>
          </p:nvPr>
        </p:nvSpPr>
        <p:spPr/>
        <p:txBody>
          <a:bodyPr>
            <a:normAutofit/>
          </a:bodyPr>
          <a:lstStyle/>
          <a:p>
            <a:r>
              <a:rPr lang="en-US" sz="2400" dirty="0"/>
              <a:t>Future is already here, it is not just evenly distributed – William Gibson</a:t>
            </a:r>
          </a:p>
          <a:p>
            <a:r>
              <a:rPr lang="en-US" sz="2400" dirty="0"/>
              <a:t>For us: Future is already here, it is not just evenly delivered.</a:t>
            </a:r>
          </a:p>
          <a:p>
            <a:endParaRPr lang="en-US" sz="2400" dirty="0"/>
          </a:p>
          <a:p>
            <a:endParaRPr lang="en-US" sz="2400" dirty="0"/>
          </a:p>
          <a:p>
            <a:r>
              <a:rPr lang="en-US" sz="2400" dirty="0"/>
              <a:t>AI powered automated integration is the key</a:t>
            </a:r>
          </a:p>
          <a:p>
            <a:pPr lvl="1"/>
            <a:r>
              <a:rPr lang="en-US" sz="2000" dirty="0"/>
              <a:t>Integrating patient encounters, lab results, vitals, and more</a:t>
            </a:r>
          </a:p>
          <a:p>
            <a:pPr lvl="1"/>
            <a:r>
              <a:rPr lang="en-US" sz="2000" dirty="0"/>
              <a:t>Integrating and summarizing cohorts with similar treatments, outcomes</a:t>
            </a:r>
          </a:p>
          <a:p>
            <a:pPr lvl="1"/>
            <a:r>
              <a:rPr lang="en-US" sz="2000" dirty="0"/>
              <a:t>Integrating and summarizing scientific outcomes to educate patients</a:t>
            </a:r>
          </a:p>
          <a:p>
            <a:pPr lvl="1"/>
            <a:r>
              <a:rPr lang="en-US" sz="2000" dirty="0"/>
              <a:t>Recommending related scientific achievements to doctors</a:t>
            </a:r>
          </a:p>
          <a:p>
            <a:endParaRPr lang="en-US" sz="2400" dirty="0"/>
          </a:p>
          <a:p>
            <a:endParaRPr lang="en-US" sz="2400" dirty="0"/>
          </a:p>
        </p:txBody>
      </p:sp>
    </p:spTree>
    <p:extLst>
      <p:ext uri="{BB962C8B-B14F-4D97-AF65-F5344CB8AC3E}">
        <p14:creationId xmlns:p14="http://schemas.microsoft.com/office/powerpoint/2010/main" val="3536345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[CNBC 2018]: </a:t>
            </a:r>
            <a:r>
              <a:rPr lang="en-US" dirty="0">
                <a:hlinkClick r:id="rId2"/>
              </a:rPr>
              <a:t>https://www.cnbc.com/2018/02/22/medical-errors-third-leading-cause-of-death-in-america.html</a:t>
            </a:r>
            <a:endParaRPr lang="en-US" dirty="0"/>
          </a:p>
          <a:p>
            <a:r>
              <a:rPr lang="en-US" dirty="0"/>
              <a:t>[NAM 2018]: Horvath, K., P. </a:t>
            </a:r>
            <a:r>
              <a:rPr lang="en-US" dirty="0" err="1"/>
              <a:t>Sengstack</a:t>
            </a:r>
            <a:r>
              <a:rPr lang="en-US" dirty="0"/>
              <a:t>, F. </a:t>
            </a:r>
            <a:r>
              <a:rPr lang="en-US" dirty="0" err="1"/>
              <a:t>Opelka</a:t>
            </a:r>
            <a:r>
              <a:rPr lang="en-US" dirty="0"/>
              <a:t>, A. B. Kitts, P. </a:t>
            </a:r>
            <a:r>
              <a:rPr lang="en-US" dirty="0" err="1"/>
              <a:t>Basch</a:t>
            </a:r>
            <a:r>
              <a:rPr lang="en-US" dirty="0"/>
              <a:t>, D. Hoyt, A. Ommaya, P. </a:t>
            </a:r>
            <a:r>
              <a:rPr lang="en-US" dirty="0" err="1"/>
              <a:t>Cipriano</a:t>
            </a:r>
            <a:r>
              <a:rPr lang="en-US" dirty="0"/>
              <a:t>, K. Kawamoto, H. L. Paz, J. M. </a:t>
            </a:r>
            <a:r>
              <a:rPr lang="en-US" dirty="0" err="1"/>
              <a:t>Overhage</a:t>
            </a:r>
            <a:r>
              <a:rPr lang="en-US" dirty="0"/>
              <a:t>. 2018. A vision for a person-centered health information system. </a:t>
            </a:r>
            <a:r>
              <a:rPr lang="en-US" i="1" dirty="0"/>
              <a:t>NAM Perspectives.</a:t>
            </a:r>
            <a:r>
              <a:rPr lang="en-US" dirty="0"/>
              <a:t> Discussion Paper, National Academy of Medicine, Washington,  DC. </a:t>
            </a:r>
            <a:r>
              <a:rPr lang="en-US" dirty="0">
                <a:hlinkClick r:id="rId3"/>
              </a:rPr>
              <a:t>https://doi.org/10.31478/201810a</a:t>
            </a:r>
            <a:r>
              <a:rPr lang="en-US" dirty="0"/>
              <a:t>. </a:t>
            </a:r>
            <a:r>
              <a:rPr lang="en-US" dirty="0">
                <a:hlinkClick r:id="rId4"/>
              </a:rPr>
              <a:t>https://nam.edu/a-vision-for-a-person-centered-health-information-system/</a:t>
            </a:r>
            <a:endParaRPr lang="en-US" dirty="0"/>
          </a:p>
          <a:p>
            <a:r>
              <a:rPr lang="en-US" dirty="0"/>
              <a:t>[</a:t>
            </a:r>
            <a:r>
              <a:rPr lang="en-US" dirty="0" err="1"/>
              <a:t>Healthranking</a:t>
            </a:r>
            <a:r>
              <a:rPr lang="en-US" dirty="0"/>
              <a:t> 2018]: </a:t>
            </a:r>
            <a:r>
              <a:rPr lang="en-US" dirty="0">
                <a:hlinkClick r:id="rId5"/>
              </a:rPr>
              <a:t>https://www.americashealthrankings.org/learn/reports/2018-annual-report/findings-international-comparison</a:t>
            </a:r>
            <a:endParaRPr lang="en-US" dirty="0"/>
          </a:p>
          <a:p>
            <a:r>
              <a:rPr lang="en-US" dirty="0"/>
              <a:t>[Chasm 2001]: http://www.nationalacademies.org/hmd/~/media/Files/Report%20Files/2001/Crossing-the-Quality-Chasm/Quality%20Chasm%202001%20%20report%20brief.pdf</a:t>
            </a:r>
          </a:p>
        </p:txBody>
      </p:sp>
    </p:spTree>
    <p:extLst>
      <p:ext uri="{BB962C8B-B14F-4D97-AF65-F5344CB8AC3E}">
        <p14:creationId xmlns:p14="http://schemas.microsoft.com/office/powerpoint/2010/main" val="392554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Excellence of US Healthcare</a:t>
            </a:r>
          </a:p>
        </p:txBody>
      </p:sp>
      <p:sp>
        <p:nvSpPr>
          <p:cNvPr id="3" name="Content Placeholder 2"/>
          <p:cNvSpPr>
            <a:spLocks noGrp="1"/>
          </p:cNvSpPr>
          <p:nvPr>
            <p:ph idx="1"/>
          </p:nvPr>
        </p:nvSpPr>
        <p:spPr/>
        <p:txBody>
          <a:bodyPr/>
          <a:lstStyle/>
          <a:p>
            <a:r>
              <a:rPr lang="en-US" dirty="0"/>
              <a:t>The leading healthcare research in the world, assembling the world ultra best and most dedicated medical researchers, labs, and universities</a:t>
            </a:r>
          </a:p>
          <a:p>
            <a:r>
              <a:rPr lang="en-US" dirty="0"/>
              <a:t>Owning the world finest and well equipped hospitals and facilities</a:t>
            </a:r>
          </a:p>
          <a:p>
            <a:r>
              <a:rPr lang="en-US" dirty="0"/>
              <a:t>Creating most of medical miracles</a:t>
            </a:r>
          </a:p>
          <a:p>
            <a:endParaRPr lang="en-US" dirty="0"/>
          </a:p>
          <a:p>
            <a:endParaRPr lang="en-US" dirty="0"/>
          </a:p>
        </p:txBody>
      </p:sp>
      <p:pic>
        <p:nvPicPr>
          <p:cNvPr id="4" name="Picture 3">
            <a:extLst>
              <a:ext uri="{FF2B5EF4-FFF2-40B4-BE49-F238E27FC236}">
                <a16:creationId xmlns:a16="http://schemas.microsoft.com/office/drawing/2014/main" id="{B20CD270-A675-4BE4-A0A3-75094F75F840}"/>
              </a:ext>
            </a:extLst>
          </p:cNvPr>
          <p:cNvPicPr>
            <a:picLocks noChangeAspect="1"/>
          </p:cNvPicPr>
          <p:nvPr/>
        </p:nvPicPr>
        <p:blipFill>
          <a:blip r:embed="rId2"/>
          <a:stretch>
            <a:fillRect/>
          </a:stretch>
        </p:blipFill>
        <p:spPr>
          <a:xfrm>
            <a:off x="7811664" y="4285908"/>
            <a:ext cx="2581294" cy="1466861"/>
          </a:xfrm>
          <a:prstGeom prst="rect">
            <a:avLst/>
          </a:prstGeom>
        </p:spPr>
      </p:pic>
      <p:pic>
        <p:nvPicPr>
          <p:cNvPr id="5" name="Picture 4">
            <a:extLst>
              <a:ext uri="{FF2B5EF4-FFF2-40B4-BE49-F238E27FC236}">
                <a16:creationId xmlns:a16="http://schemas.microsoft.com/office/drawing/2014/main" id="{67B1D0F1-CEBC-4306-99D3-38CF3E254D79}"/>
              </a:ext>
            </a:extLst>
          </p:cNvPr>
          <p:cNvPicPr>
            <a:picLocks noChangeAspect="1"/>
          </p:cNvPicPr>
          <p:nvPr/>
        </p:nvPicPr>
        <p:blipFill>
          <a:blip r:embed="rId3"/>
          <a:stretch>
            <a:fillRect/>
          </a:stretch>
        </p:blipFill>
        <p:spPr>
          <a:xfrm>
            <a:off x="5122069" y="4285908"/>
            <a:ext cx="1552580" cy="1571636"/>
          </a:xfrm>
          <a:prstGeom prst="rect">
            <a:avLst/>
          </a:prstGeom>
        </p:spPr>
      </p:pic>
    </p:spTree>
    <p:extLst>
      <p:ext uri="{BB962C8B-B14F-4D97-AF65-F5344CB8AC3E}">
        <p14:creationId xmlns:p14="http://schemas.microsoft.com/office/powerpoint/2010/main" val="26515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EC8C472-4A9F-4C45-8AC6-BBFDF641559B}"/>
              </a:ext>
            </a:extLst>
          </p:cNvPr>
          <p:cNvSpPr/>
          <p:nvPr/>
        </p:nvSpPr>
        <p:spPr>
          <a:xfrm>
            <a:off x="9021650" y="3646734"/>
            <a:ext cx="946597" cy="51515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The reality of US Healthcare</a:t>
            </a:r>
          </a:p>
        </p:txBody>
      </p:sp>
      <p:sp>
        <p:nvSpPr>
          <p:cNvPr id="3" name="Content Placeholder 2"/>
          <p:cNvSpPr>
            <a:spLocks noGrp="1"/>
          </p:cNvSpPr>
          <p:nvPr>
            <p:ph idx="1"/>
          </p:nvPr>
        </p:nvSpPr>
        <p:spPr>
          <a:xfrm>
            <a:off x="838200" y="1825625"/>
            <a:ext cx="7334250" cy="4351338"/>
          </a:xfrm>
        </p:spPr>
        <p:txBody>
          <a:bodyPr/>
          <a:lstStyle/>
          <a:p>
            <a:r>
              <a:rPr lang="en-US" dirty="0"/>
              <a:t>The collapse of our healthcare system has been persistent and pervasive</a:t>
            </a:r>
          </a:p>
          <a:p>
            <a:r>
              <a:rPr lang="en-US" dirty="0"/>
              <a:t>Our healthcare spending ranks No. 1 in the world (16% of GDP), but the output of such spending is shocking [</a:t>
            </a:r>
            <a:r>
              <a:rPr lang="en-US" dirty="0" err="1"/>
              <a:t>healthranking</a:t>
            </a:r>
            <a:r>
              <a:rPr lang="en-US" dirty="0"/>
              <a:t>, 2017]: </a:t>
            </a:r>
          </a:p>
          <a:p>
            <a:pPr lvl="1"/>
            <a:r>
              <a:rPr lang="en-US" dirty="0"/>
              <a:t>For infant mortality rates, we are mediocre, worse than Slovenia, better than Chili. </a:t>
            </a:r>
          </a:p>
          <a:p>
            <a:pPr lvl="1"/>
            <a:r>
              <a:rPr lang="en-US" dirty="0"/>
              <a:t>For life expectancy: USA is ranked No.28 out 36 OECD countries</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91822" y="214312"/>
            <a:ext cx="3752850" cy="6038851"/>
          </a:xfrm>
          <a:prstGeom prst="rect">
            <a:avLst/>
          </a:prstGeom>
        </p:spPr>
      </p:pic>
    </p:spTree>
    <p:extLst>
      <p:ext uri="{BB962C8B-B14F-4D97-AF65-F5344CB8AC3E}">
        <p14:creationId xmlns:p14="http://schemas.microsoft.com/office/powerpoint/2010/main" val="437114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Medical Errors</a:t>
            </a:r>
          </a:p>
        </p:txBody>
      </p:sp>
      <p:sp>
        <p:nvSpPr>
          <p:cNvPr id="3" name="Content Placeholder 2"/>
          <p:cNvSpPr>
            <a:spLocks noGrp="1"/>
          </p:cNvSpPr>
          <p:nvPr>
            <p:ph idx="1"/>
          </p:nvPr>
        </p:nvSpPr>
        <p:spPr/>
        <p:txBody>
          <a:bodyPr>
            <a:normAutofit fontScale="92500" lnSpcReduction="10000"/>
          </a:bodyPr>
          <a:lstStyle/>
          <a:p>
            <a:r>
              <a:rPr lang="en-US" dirty="0"/>
              <a:t>More than 250,000 </a:t>
            </a:r>
            <a:r>
              <a:rPr lang="en-US" b="1" dirty="0"/>
              <a:t>people</a:t>
            </a:r>
            <a:r>
              <a:rPr lang="en-US" dirty="0"/>
              <a:t> in the United States </a:t>
            </a:r>
            <a:r>
              <a:rPr lang="en-US" b="1" dirty="0"/>
              <a:t>die</a:t>
            </a:r>
            <a:r>
              <a:rPr lang="en-US" dirty="0"/>
              <a:t> every year because of </a:t>
            </a:r>
            <a:r>
              <a:rPr lang="en-US" b="1" dirty="0"/>
              <a:t>medical mistakes</a:t>
            </a:r>
            <a:r>
              <a:rPr lang="en-US" dirty="0"/>
              <a:t>, making it the third leading cause of </a:t>
            </a:r>
            <a:r>
              <a:rPr lang="en-US" b="1" dirty="0"/>
              <a:t>death</a:t>
            </a:r>
            <a:r>
              <a:rPr lang="en-US" dirty="0"/>
              <a:t> after heart disease and cancer , 9.5% of total yearly hospitalizations – Feb 2018 [CNBC, 2018]</a:t>
            </a:r>
          </a:p>
          <a:p>
            <a:pPr lvl="1"/>
            <a:r>
              <a:rPr lang="en-US" dirty="0"/>
              <a:t>The number can go higher to 440,000 as human errors are often not reported in the death certificates</a:t>
            </a:r>
          </a:p>
          <a:p>
            <a:pPr lvl="1"/>
            <a:r>
              <a:rPr lang="en-US" dirty="0"/>
              <a:t>These mistakes are inherited in the fragmented and poorly designed healthcare system which leads to misuse, overuse, and underuse of healthcare. </a:t>
            </a:r>
          </a:p>
          <a:p>
            <a:pPr lvl="1"/>
            <a:endParaRPr lang="en-US" dirty="0"/>
          </a:p>
          <a:p>
            <a:r>
              <a:rPr lang="en-US" dirty="0"/>
              <a:t>80% of medical care solutions have not been scientifically tested</a:t>
            </a:r>
          </a:p>
          <a:p>
            <a:r>
              <a:rPr lang="en-US" dirty="0"/>
              <a:t>It takes 17 years for one medical scientific discovery being delivered to patients [Chasm 2001]</a:t>
            </a:r>
          </a:p>
        </p:txBody>
      </p:sp>
      <p:pic>
        <p:nvPicPr>
          <p:cNvPr id="4" name="Picture 3">
            <a:extLst>
              <a:ext uri="{FF2B5EF4-FFF2-40B4-BE49-F238E27FC236}">
                <a16:creationId xmlns:a16="http://schemas.microsoft.com/office/drawing/2014/main" id="{61380D94-6BA8-496A-B1ED-D7852B3D1E48}"/>
              </a:ext>
            </a:extLst>
          </p:cNvPr>
          <p:cNvPicPr>
            <a:picLocks noChangeAspect="1"/>
          </p:cNvPicPr>
          <p:nvPr/>
        </p:nvPicPr>
        <p:blipFill>
          <a:blip r:embed="rId2"/>
          <a:stretch>
            <a:fillRect/>
          </a:stretch>
        </p:blipFill>
        <p:spPr>
          <a:xfrm>
            <a:off x="8324839" y="110319"/>
            <a:ext cx="2857521" cy="1647837"/>
          </a:xfrm>
          <a:prstGeom prst="rect">
            <a:avLst/>
          </a:prstGeom>
        </p:spPr>
      </p:pic>
    </p:spTree>
    <p:extLst>
      <p:ext uri="{BB962C8B-B14F-4D97-AF65-F5344CB8AC3E}">
        <p14:creationId xmlns:p14="http://schemas.microsoft.com/office/powerpoint/2010/main" val="1771207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a:t>
            </a:r>
          </a:p>
        </p:txBody>
      </p:sp>
      <p:sp>
        <p:nvSpPr>
          <p:cNvPr id="3" name="Content Placeholder 2"/>
          <p:cNvSpPr>
            <a:spLocks noGrp="1"/>
          </p:cNvSpPr>
          <p:nvPr>
            <p:ph idx="1"/>
          </p:nvPr>
        </p:nvSpPr>
        <p:spPr/>
        <p:txBody>
          <a:bodyPr/>
          <a:lstStyle/>
          <a:p>
            <a:r>
              <a:rPr lang="en-US" dirty="0"/>
              <a:t>Emily Jerry</a:t>
            </a:r>
          </a:p>
          <a:p>
            <a:pPr lvl="1"/>
            <a:r>
              <a:rPr lang="en-US" dirty="0"/>
              <a:t>Two years old died of human errors of pharmacy technicians who routinely compound patient’s IV medications. Emily was killed by an overdose of sodium chloride in her chemotherapy IV bag. – Emily Jerry Foundation</a:t>
            </a:r>
          </a:p>
        </p:txBody>
      </p:sp>
      <p:pic>
        <p:nvPicPr>
          <p:cNvPr id="4" name="Picture 3"/>
          <p:cNvPicPr>
            <a:picLocks noChangeAspect="1"/>
          </p:cNvPicPr>
          <p:nvPr/>
        </p:nvPicPr>
        <p:blipFill>
          <a:blip r:embed="rId2"/>
          <a:stretch>
            <a:fillRect/>
          </a:stretch>
        </p:blipFill>
        <p:spPr>
          <a:xfrm>
            <a:off x="9139238" y="457200"/>
            <a:ext cx="1943101" cy="1762918"/>
          </a:xfrm>
          <a:prstGeom prst="rect">
            <a:avLst/>
          </a:prstGeom>
        </p:spPr>
      </p:pic>
      <p:sp>
        <p:nvSpPr>
          <p:cNvPr id="5" name="TextBox 4">
            <a:extLst>
              <a:ext uri="{FF2B5EF4-FFF2-40B4-BE49-F238E27FC236}">
                <a16:creationId xmlns:a16="http://schemas.microsoft.com/office/drawing/2014/main" id="{8D8FF187-DFF8-48F0-A858-9EDB0A1EBA23}"/>
              </a:ext>
            </a:extLst>
          </p:cNvPr>
          <p:cNvSpPr txBox="1"/>
          <p:nvPr/>
        </p:nvSpPr>
        <p:spPr>
          <a:xfrm>
            <a:off x="4647414" y="3799002"/>
            <a:ext cx="4491824" cy="369332"/>
          </a:xfrm>
          <a:prstGeom prst="rect">
            <a:avLst/>
          </a:prstGeom>
          <a:noFill/>
        </p:spPr>
        <p:txBody>
          <a:bodyPr wrap="square" rtlCol="0">
            <a:spAutoFit/>
          </a:bodyPr>
          <a:lstStyle/>
          <a:p>
            <a:r>
              <a:rPr lang="en-US" dirty="0">
                <a:hlinkClick r:id="rId3"/>
              </a:rPr>
              <a:t>https://emilyjerryfoundation.org/</a:t>
            </a:r>
            <a:endParaRPr lang="en-US" dirty="0"/>
          </a:p>
        </p:txBody>
      </p:sp>
    </p:spTree>
    <p:extLst>
      <p:ext uri="{BB962C8B-B14F-4D97-AF65-F5344CB8AC3E}">
        <p14:creationId xmlns:p14="http://schemas.microsoft.com/office/powerpoint/2010/main" val="1507602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Betsy Lehman</a:t>
            </a:r>
          </a:p>
        </p:txBody>
      </p:sp>
      <p:sp>
        <p:nvSpPr>
          <p:cNvPr id="3" name="Content Placeholder 2"/>
          <p:cNvSpPr>
            <a:spLocks noGrp="1"/>
          </p:cNvSpPr>
          <p:nvPr>
            <p:ph idx="1"/>
          </p:nvPr>
        </p:nvSpPr>
        <p:spPr>
          <a:xfrm>
            <a:off x="838200" y="1825625"/>
            <a:ext cx="6510338" cy="4351338"/>
          </a:xfrm>
        </p:spPr>
        <p:txBody>
          <a:bodyPr/>
          <a:lstStyle/>
          <a:p>
            <a:r>
              <a:rPr lang="en-US" dirty="0"/>
              <a:t>In 1994, Betsy Lehman, a reporter of Boston Globe and mother of two young girls, was battling advanced stage of breast cancer. She was killed by the four times the intended dose of a powerful chemotherapy drug at Dana-Farber Hospital (the world premier cancer center). – Betsy Lehman Center</a:t>
            </a:r>
          </a:p>
        </p:txBody>
      </p:sp>
      <p:pic>
        <p:nvPicPr>
          <p:cNvPr id="4" name="Picture 3"/>
          <p:cNvPicPr>
            <a:picLocks noChangeAspect="1"/>
          </p:cNvPicPr>
          <p:nvPr/>
        </p:nvPicPr>
        <p:blipFill>
          <a:blip r:embed="rId2"/>
          <a:stretch>
            <a:fillRect/>
          </a:stretch>
        </p:blipFill>
        <p:spPr>
          <a:xfrm>
            <a:off x="7452114" y="591937"/>
            <a:ext cx="4262997" cy="3916495"/>
          </a:xfrm>
          <a:prstGeom prst="rect">
            <a:avLst/>
          </a:prstGeom>
        </p:spPr>
      </p:pic>
      <p:sp>
        <p:nvSpPr>
          <p:cNvPr id="5" name="TextBox 4">
            <a:extLst>
              <a:ext uri="{FF2B5EF4-FFF2-40B4-BE49-F238E27FC236}">
                <a16:creationId xmlns:a16="http://schemas.microsoft.com/office/drawing/2014/main" id="{E9DE3411-7649-4320-8CBF-3BD2B45A78EE}"/>
              </a:ext>
            </a:extLst>
          </p:cNvPr>
          <p:cNvSpPr txBox="1"/>
          <p:nvPr/>
        </p:nvSpPr>
        <p:spPr>
          <a:xfrm>
            <a:off x="5307291" y="5439266"/>
            <a:ext cx="5015060" cy="369332"/>
          </a:xfrm>
          <a:prstGeom prst="rect">
            <a:avLst/>
          </a:prstGeom>
          <a:noFill/>
        </p:spPr>
        <p:txBody>
          <a:bodyPr wrap="square" rtlCol="0">
            <a:spAutoFit/>
          </a:bodyPr>
          <a:lstStyle/>
          <a:p>
            <a:r>
              <a:rPr lang="en-US" dirty="0">
                <a:hlinkClick r:id="rId3"/>
              </a:rPr>
              <a:t>https://betsylehmancenterma.gov/</a:t>
            </a:r>
            <a:endParaRPr lang="en-US" dirty="0"/>
          </a:p>
        </p:txBody>
      </p:sp>
    </p:spTree>
    <p:extLst>
      <p:ext uri="{BB962C8B-B14F-4D97-AF65-F5344CB8AC3E}">
        <p14:creationId xmlns:p14="http://schemas.microsoft.com/office/powerpoint/2010/main" val="4043803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Jeanne Ellis</a:t>
            </a:r>
          </a:p>
        </p:txBody>
      </p:sp>
      <p:sp>
        <p:nvSpPr>
          <p:cNvPr id="3" name="Content Placeholder 2"/>
          <p:cNvSpPr>
            <a:spLocks noGrp="1"/>
          </p:cNvSpPr>
          <p:nvPr>
            <p:ph idx="1"/>
          </p:nvPr>
        </p:nvSpPr>
        <p:spPr/>
        <p:txBody>
          <a:bodyPr>
            <a:normAutofit/>
          </a:bodyPr>
          <a:lstStyle/>
          <a:p>
            <a:r>
              <a:rPr lang="en-US" dirty="0"/>
              <a:t>Radiologist mistreated her in 2016 who failed to identify obvious tumor in her X ray, lead to her death of two years later with the cancer advanced in her lung, kidney, and bone. Dr. Peter Clarke of Brigham and Women’s Hospital, who is the radiologist, does not have her EMR and medical history, and family member died of lung cancer before. [Boston 2014]</a:t>
            </a:r>
          </a:p>
          <a:p>
            <a:r>
              <a:rPr lang="en-US" dirty="0">
                <a:hlinkClick r:id="rId2"/>
              </a:rPr>
              <a:t>https://www.bostonglobe.com/metro/2014/06/29/overlooked-lung-cancer-results-million-verdict-against-radiologist/rbFZ4e94nIeH57r46ixVSL/story.html</a:t>
            </a:r>
            <a:endParaRPr lang="en-US" dirty="0"/>
          </a:p>
          <a:p>
            <a:r>
              <a:rPr lang="en-US" dirty="0"/>
              <a:t>A jury has awarded $16.7 million to the daughter of Jeanne Ellis</a:t>
            </a:r>
          </a:p>
        </p:txBody>
      </p:sp>
    </p:spTree>
    <p:extLst>
      <p:ext uri="{BB962C8B-B14F-4D97-AF65-F5344CB8AC3E}">
        <p14:creationId xmlns:p14="http://schemas.microsoft.com/office/powerpoint/2010/main" val="617343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5D5A6E6-C5D5-4BF9-9BC0-94C00888245B}"/>
              </a:ext>
            </a:extLst>
          </p:cNvPr>
          <p:cNvPicPr>
            <a:picLocks noGrp="1" noChangeAspect="1"/>
          </p:cNvPicPr>
          <p:nvPr>
            <p:ph idx="1"/>
          </p:nvPr>
        </p:nvPicPr>
        <p:blipFill>
          <a:blip r:embed="rId2"/>
          <a:stretch>
            <a:fillRect/>
          </a:stretch>
        </p:blipFill>
        <p:spPr>
          <a:xfrm>
            <a:off x="1865546" y="367645"/>
            <a:ext cx="6763463" cy="5809318"/>
          </a:xfrm>
          <a:prstGeom prst="rect">
            <a:avLst/>
          </a:prstGeom>
        </p:spPr>
      </p:pic>
    </p:spTree>
    <p:extLst>
      <p:ext uri="{BB962C8B-B14F-4D97-AF65-F5344CB8AC3E}">
        <p14:creationId xmlns:p14="http://schemas.microsoft.com/office/powerpoint/2010/main" val="2205928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8&quot; unique_id=&quot;209568&quot;&gt;&lt;/object&gt;&lt;object type=&quot;2&quot; unique_id=&quot;209569&quot;&gt;&lt;object type=&quot;3&quot; unique_id=&quot;216277&quot;&gt;&lt;property id=&quot;20148&quot; value=&quot;5&quot;/&gt;&lt;property id=&quot;20300&quot; value=&quot;Slide 1 - &amp;quot;Evidence-Based Care&amp;quot;&quot;/&gt;&lt;property id=&quot;20307&quot; value=&quot;256&quot;/&gt;&lt;/object&gt;&lt;object type=&quot;3&quot; unique_id=&quot;216319&quot;&gt;&lt;property id=&quot;20148&quot; value=&quot;5&quot;/&gt;&lt;property id=&quot;20300&quot; value=&quot;Slide 4 - &amp;quot;i2b2&amp;quot;&quot;/&gt;&lt;property id=&quot;20307&quot; value=&quot;258&quot;/&gt;&lt;/object&gt;&lt;object type=&quot;3&quot; unique_id=&quot;216341&quot;&gt;&lt;property id=&quot;20148&quot; value=&quot;5&quot;/&gt;&lt;property id=&quot;20300&quot; value=&quot;Slide 2 - &amp;quot;John Halamka&amp;quot;&quot;/&gt;&lt;property id=&quot;20307&quot; value=&quot;259&quot;/&gt;&lt;/object&gt;&lt;object type=&quot;3&quot; unique_id=&quot;216412&quot;&gt;&lt;property id=&quot;20148&quot; value=&quot;5&quot;/&gt;&lt;property id=&quot;20300&quot; value=&quot;Slide 3 - &amp;quot;i2b2&amp;quot;&quot;/&gt;&lt;property id=&quot;20307&quot; value=&quot;260&quot;/&gt;&lt;/object&gt;&lt;object type=&quot;3&quot; unique_id=&quot;216455&quot;&gt;&lt;property id=&quot;20148&quot; value=&quot;5&quot;/&gt;&lt;property id=&quot;20300&quot; value=&quot;Slide 5 - &amp;quot;i2b2&amp;quot;&quot;/&gt;&lt;property id=&quot;20307&quot; value=&quot;261&quot;/&gt;&lt;/object&gt;&lt;object type=&quot;3&quot; unique_id=&quot;216458&quot;&gt;&lt;property id=&quot;20148&quot; value=&quot;5&quot;/&gt;&lt;property id=&quot;20300&quot; value=&quot;Slide 40 - &amp;quot;Open MRS&amp;quot;&quot;/&gt;&lt;property id=&quot;20307&quot; value=&quot;264&quot;/&gt;&lt;/object&gt;&lt;object type=&quot;3&quot; unique_id=&quot;216493&quot;&gt;&lt;property id=&quot;20148&quot; value=&quot;5&quot;/&gt;&lt;property id=&quot;20300&quot; value=&quot;Slide 38 - &amp;quot;MIMIC III&amp;quot;&quot;/&gt;&lt;property id=&quot;20307&quot; value=&quot;266&quot;/&gt;&lt;/object&gt;&lt;object type=&quot;3&quot; unique_id=&quot;216652&quot;&gt;&lt;property id=&quot;20148&quot; value=&quot;5&quot;/&gt;&lt;property id=&quot;20300&quot; value=&quot;Slide 6 - &amp;quot;i2b2&amp;quot;&quot;/&gt;&lt;property id=&quot;20307&quot; value=&quot;267&quot;/&gt;&lt;/object&gt;&lt;object type=&quot;3&quot; unique_id=&quot;217138&quot;&gt;&lt;property id=&quot;20148&quot; value=&quot;5&quot;/&gt;&lt;property id=&quot;20300&quot; value=&quot;Slide 39 - &amp;quot;MIMIC III&amp;quot;&quot;/&gt;&lt;property id=&quot;20307&quot; value=&quot;271&quot;/&gt;&lt;/object&gt;&lt;object type=&quot;3&quot; unique_id=&quot;234498&quot;&gt;&lt;property id=&quot;20148&quot; value=&quot;5&quot;/&gt;&lt;property id=&quot;20300&quot; value=&quot;Slide 9 - &amp;quot;OHDSI&amp;quot;&quot;/&gt;&lt;property id=&quot;20307&quot; value=&quot;273&quot;/&gt;&lt;/object&gt;&lt;object type=&quot;3&quot; unique_id=&quot;234499&quot;&gt;&lt;property id=&quot;20148&quot; value=&quot;5&quot;/&gt;&lt;property id=&quot;20300&quot; value=&quot;Slide 12 - &amp;quot;OHDSI Data Model (OMOP)&amp;quot;&quot;/&gt;&lt;property id=&quot;20307&quot; value=&quot;272&quot;/&gt;&lt;/object&gt;&lt;object type=&quot;3&quot; unique_id=&quot;234572&quot;&gt;&lt;property id=&quot;20148&quot; value=&quot;5&quot;/&gt;&lt;property id=&quot;20300&quot; value=&quot;Slide 11 - &amp;quot;OHDSI&amp;quot;&quot;/&gt;&lt;property id=&quot;20307&quot; value=&quot;274&quot;/&gt;&lt;/object&gt;&lt;object type=&quot;3&quot; unique_id=&quot;234791&quot;&gt;&lt;property id=&quot;20148&quot; value=&quot;5&quot;/&gt;&lt;property id=&quot;20300&quot; value=&quot;Slide 13&quot;/&gt;&lt;property id=&quot;20307&quot; value=&quot;276&quot;/&gt;&lt;/object&gt;&lt;object type=&quot;3&quot; unique_id=&quot;234792&quot;&gt;&lt;property id=&quot;20148&quot; value=&quot;5&quot;/&gt;&lt;property id=&quot;20300&quot; value=&quot;Slide 14&quot;/&gt;&lt;property id=&quot;20307&quot; value=&quot;275&quot;/&gt;&lt;/object&gt;&lt;object type=&quot;3&quot; unique_id=&quot;234919&quot;&gt;&lt;property id=&quot;20148&quot; value=&quot;5&quot;/&gt;&lt;property id=&quot;20300&quot; value=&quot;Slide 10 - &amp;quot;OHDSI&amp;quot;&quot;/&gt;&lt;property id=&quot;20307&quot; value=&quot;278&quot;/&gt;&lt;/object&gt;&lt;object type=&quot;3&quot; unique_id=&quot;234920&quot;&gt;&lt;property id=&quot;20148&quot; value=&quot;5&quot;/&gt;&lt;property id=&quot;20300&quot; value=&quot;Slide 15&quot;/&gt;&lt;property id=&quot;20307&quot; value=&quot;277&quot;/&gt;&lt;/object&gt;&lt;object type=&quot;3&quot; unique_id=&quot;234921&quot;&gt;&lt;property id=&quot;20148&quot; value=&quot;5&quot;/&gt;&lt;property id=&quot;20300&quot; value=&quot;Slide 16 - &amp;quot;OMOP&amp;quot;&quot;/&gt;&lt;property id=&quot;20307&quot; value=&quot;280&quot;/&gt;&lt;/object&gt;&lt;object type=&quot;3&quot; unique_id=&quot;234922&quot;&gt;&lt;property id=&quot;20148&quot; value=&quot;5&quot;/&gt;&lt;property id=&quot;20300&quot; value=&quot;Slide 26&quot;/&gt;&lt;property id=&quot;20307&quot; value=&quot;279&quot;/&gt;&lt;/object&gt;&lt;object type=&quot;3&quot; unique_id=&quot;235073&quot;&gt;&lt;property id=&quot;20148&quot; value=&quot;5&quot;/&gt;&lt;property id=&quot;20300&quot; value=&quot;Slide 17&quot;/&gt;&lt;property id=&quot;20307&quot; value=&quot;281&quot;/&gt;&lt;/object&gt;&lt;object type=&quot;3&quot; unique_id=&quot;235074&quot;&gt;&lt;property id=&quot;20148&quot; value=&quot;5&quot;/&gt;&lt;property id=&quot;20300&quot; value=&quot;Slide 18&quot;/&gt;&lt;property id=&quot;20307&quot; value=&quot;282&quot;/&gt;&lt;/object&gt;&lt;object type=&quot;3&quot; unique_id=&quot;235237&quot;&gt;&lt;property id=&quot;20148&quot; value=&quot;5&quot;/&gt;&lt;property id=&quot;20300&quot; value=&quot;Slide 19&quot;/&gt;&lt;property id=&quot;20307&quot; value=&quot;283&quot;/&gt;&lt;/object&gt;&lt;object type=&quot;3&quot; unique_id=&quot;235238&quot;&gt;&lt;property id=&quot;20148&quot; value=&quot;5&quot;/&gt;&lt;property id=&quot;20300&quot; value=&quot;Slide 20 - &amp;quot;Guiding principle&amp;quot;&quot;/&gt;&lt;property id=&quot;20307&quot; value=&quot;284&quot;/&gt;&lt;/object&gt;&lt;object type=&quot;3&quot; unique_id=&quot;235239&quot;&gt;&lt;property id=&quot;20148&quot; value=&quot;5&quot;/&gt;&lt;property id=&quot;20300&quot; value=&quot;Slide 21 - &amp;quot;Open&amp;quot;&quot;/&gt;&lt;property id=&quot;20307&quot; value=&quot;285&quot;/&gt;&lt;/object&gt;&lt;object type=&quot;3&quot; unique_id=&quot;235240&quot;&gt;&lt;property id=&quot;20148&quot; value=&quot;5&quot;/&gt;&lt;property id=&quot;20300&quot; value=&quot;Slide 22 - &amp;quot;ACHILLES&amp;quot;&quot;/&gt;&lt;property id=&quot;20307&quot; value=&quot;286&quot;/&gt;&lt;/object&gt;&lt;object type=&quot;3&quot; unique_id=&quot;235586&quot;&gt;&lt;property id=&quot;20148&quot; value=&quot;5&quot;/&gt;&lt;property id=&quot;20300&quot; value=&quot;Slide 23&quot;/&gt;&lt;property id=&quot;20307&quot; value=&quot;287&quot;/&gt;&lt;/object&gt;&lt;object type=&quot;3&quot; unique_id=&quot;235587&quot;&gt;&lt;property id=&quot;20148&quot; value=&quot;5&quot;/&gt;&lt;property id=&quot;20300&quot; value=&quot;Slide 24 - &amp;quot;ATLAS&amp;quot;&quot;/&gt;&lt;property id=&quot;20307&quot; value=&quot;288&quot;/&gt;&lt;/object&gt;&lt;object type=&quot;3&quot; unique_id=&quot;235588&quot;&gt;&lt;property id=&quot;20148&quot; value=&quot;5&quot;/&gt;&lt;property id=&quot;20300&quot; value=&quot;Slide 25 - &amp;quot;ATLAS&amp;quot;&quot;/&gt;&lt;property id=&quot;20307&quot; value=&quot;289&quot;/&gt;&lt;/object&gt;&lt;object type=&quot;3&quot; unique_id=&quot;235909&quot;&gt;&lt;property id=&quot;20148&quot; value=&quot;5&quot;/&gt;&lt;property id=&quot;20300&quot; value=&quot;Slide 7 - &amp;quot;I2b2 continue&amp;quot;&quot;/&gt;&lt;property id=&quot;20307&quot; value=&quot;290&quot;/&gt;&lt;/object&gt;&lt;object type=&quot;3&quot; unique_id=&quot;236015&quot;&gt;&lt;property id=&quot;20148&quot; value=&quot;5&quot;/&gt;&lt;property id=&quot;20300&quot; value=&quot;Slide 8 - &amp;quot;I2b2 continue&amp;quot;&quot;/&gt;&lt;property id=&quot;20307&quot; value=&quot;291&quot;/&gt;&lt;/object&gt;&lt;object type=&quot;3&quot; unique_id=&quot;236500&quot;&gt;&lt;property id=&quot;20148&quot; value=&quot;5&quot;/&gt;&lt;property id=&quot;20300&quot; value=&quot;Slide 27 - &amp;quot;Green Button&amp;quot;&quot;/&gt;&lt;property id=&quot;20307&quot; value=&quot;292&quot;/&gt;&lt;/object&gt;&lt;object type=&quot;3&quot; unique_id=&quot;236501&quot;&gt;&lt;property id=&quot;20148&quot; value=&quot;5&quot;/&gt;&lt;property id=&quot;20300&quot; value=&quot;Slide 28 - &amp;quot;Green Button&amp;quot;&quot;/&gt;&lt;property id=&quot;20307&quot; value=&quot;293&quot;/&gt;&lt;/object&gt;&lt;object type=&quot;3&quot; unique_id=&quot;236502&quot;&gt;&lt;property id=&quot;20148&quot; value=&quot;5&quot;/&gt;&lt;property id=&quot;20300&quot; value=&quot;Slide 29 - &amp;quot;Green Button&amp;quot;&quot;/&gt;&lt;property id=&quot;20307&quot; value=&quot;294&quot;/&gt;&lt;/object&gt;&lt;object type=&quot;3&quot; unique_id=&quot;236503&quot;&gt;&lt;property id=&quot;20148&quot; value=&quot;5&quot;/&gt;&lt;property id=&quot;20300&quot; value=&quot;Slide 30 - &amp;quot;Green button&amp;quot;&quot;/&gt;&lt;property id=&quot;20307&quot; value=&quot;295&quot;/&gt;&lt;/object&gt;&lt;object type=&quot;3&quot; unique_id=&quot;236504&quot;&gt;&lt;property id=&quot;20148&quot; value=&quot;5&quot;/&gt;&lt;property id=&quot;20300&quot; value=&quot;Slide 31 - &amp;quot;PCOR net&amp;quot;&quot;/&gt;&lt;property id=&quot;20307&quot; value=&quot;296&quot;/&gt;&lt;/object&gt;&lt;object type=&quot;3&quot; unique_id=&quot;236798&quot;&gt;&lt;property id=&quot;20148&quot; value=&quot;5&quot;/&gt;&lt;property id=&quot;20300&quot; value=&quot;Slide 32&quot;/&gt;&lt;property id=&quot;20307&quot; value=&quot;297&quot;/&gt;&lt;/object&gt;&lt;object type=&quot;3&quot; unique_id=&quot;236799&quot;&gt;&lt;property id=&quot;20148&quot; value=&quot;5&quot;/&gt;&lt;property id=&quot;20300&quot; value=&quot;Slide 33&quot;/&gt;&lt;property id=&quot;20307&quot; value=&quot;298&quot;/&gt;&lt;/object&gt;&lt;object type=&quot;3&quot; unique_id=&quot;236990&quot;&gt;&lt;property id=&quot;20148&quot; value=&quot;5&quot;/&gt;&lt;property id=&quot;20300&quot; value=&quot;Slide 34&quot;/&gt;&lt;property id=&quot;20307&quot; value=&quot;299&quot;/&gt;&lt;/object&gt;&lt;object type=&quot;3&quot; unique_id=&quot;236991&quot;&gt;&lt;property id=&quot;20148&quot; value=&quot;5&quot;/&gt;&lt;property id=&quot;20300&quot; value=&quot;Slide 35 - &amp;quot;PCOR Common Data Model (CDM)&amp;quot;&quot;/&gt;&lt;property id=&quot;20307&quot; value=&quot;300&quot;/&gt;&lt;/object&gt;&lt;object type=&quot;3&quot; unique_id=&quot;236992&quot;&gt;&lt;property id=&quot;20148&quot; value=&quot;5&quot;/&gt;&lt;property id=&quot;20300&quot; value=&quot;Slide 36 - &amp;quot;PCOR Common Data Model (CDM)&amp;quot;&quot;/&gt;&lt;property id=&quot;20307&quot; value=&quot;301&quot;/&gt;&lt;/object&gt;&lt;object type=&quot;3&quot; unique_id=&quot;237116&quot;&gt;&lt;property id=&quot;20148&quot; value=&quot;5&quot;/&gt;&lt;property id=&quot;20300&quot; value=&quot;Slide 37&quot;/&gt;&lt;property id=&quot;20307&quot; value=&quot;302&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51604</TotalTime>
  <Words>1589</Words>
  <Application>Microsoft Office PowerPoint</Application>
  <PresentationFormat>Widescreen</PresentationFormat>
  <Paragraphs>101</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AI in Health</vt:lpstr>
      <vt:lpstr>Goal of AI in Health: to Deliver High Quality Care</vt:lpstr>
      <vt:lpstr>Excellence of US Healthcare</vt:lpstr>
      <vt:lpstr>The reality of US Healthcare</vt:lpstr>
      <vt:lpstr>Medical Errors</vt:lpstr>
      <vt:lpstr>Case</vt:lpstr>
      <vt:lpstr>Betsy Lehman</vt:lpstr>
      <vt:lpstr>Jeanne Ellis</vt:lpstr>
      <vt:lpstr>PowerPoint Presentation</vt:lpstr>
      <vt:lpstr>PowerPoint Presentation</vt:lpstr>
      <vt:lpstr>2 words about doctors from patients</vt:lpstr>
      <vt:lpstr>Physicians: burnout and depression</vt:lpstr>
      <vt:lpstr>What went wrong</vt:lpstr>
      <vt:lpstr>What patients will do</vt:lpstr>
      <vt:lpstr>Second opinions for doctors</vt:lpstr>
      <vt:lpstr>Aim of U.S. Healthcare </vt:lpstr>
      <vt:lpstr>To achieve quality care</vt:lpstr>
      <vt:lpstr>Evidence-Based Care (EBC)</vt:lpstr>
      <vt:lpstr>Evidence-Based Care (EBC)</vt:lpstr>
      <vt:lpstr>AI in Medicine System Requirement: wish list</vt:lpstr>
      <vt:lpstr>Now what!</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Ding, Ying</dc:creator>
  <cp:lastModifiedBy>Ding, Ying</cp:lastModifiedBy>
  <cp:revision>160</cp:revision>
  <dcterms:created xsi:type="dcterms:W3CDTF">2019-09-11T01:17:33Z</dcterms:created>
  <dcterms:modified xsi:type="dcterms:W3CDTF">2023-06-05T21:37:09Z</dcterms:modified>
</cp:coreProperties>
</file>

<file path=docProps/thumbnail.jpeg>
</file>